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8" r:id="rId5"/>
    <p:sldId id="279" r:id="rId6"/>
    <p:sldId id="385" r:id="rId7"/>
    <p:sldId id="329" r:id="rId8"/>
    <p:sldId id="317" r:id="rId9"/>
    <p:sldId id="386" r:id="rId10"/>
    <p:sldId id="498" r:id="rId11"/>
    <p:sldId id="568" r:id="rId12"/>
    <p:sldId id="572" r:id="rId13"/>
    <p:sldId id="506" r:id="rId14"/>
    <p:sldId id="571" r:id="rId15"/>
    <p:sldId id="370" r:id="rId16"/>
    <p:sldId id="274" r:id="rId17"/>
    <p:sldId id="275" r:id="rId18"/>
    <p:sldId id="259" r:id="rId19"/>
    <p:sldId id="260" r:id="rId20"/>
    <p:sldId id="261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11th_semester\Sonam_presynopsis\New%20Microsoft%20Exce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Elevation</c:v>
                </c:pt>
              </c:strCache>
            </c:strRef>
          </c:tx>
          <c:spPr>
            <a:ln w="28575" cap="flat" cmpd="sng" algn="ctr">
              <a:solidFill>
                <a:srgbClr val="00B0F0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28575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127</c:v>
                </c:pt>
                <c:pt idx="2">
                  <c:v>254</c:v>
                </c:pt>
                <c:pt idx="3">
                  <c:v>344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38</c:v>
                </c:pt>
                <c:pt idx="1">
                  <c:v>22</c:v>
                </c:pt>
                <c:pt idx="2">
                  <c:v>16</c:v>
                </c:pt>
                <c:pt idx="3">
                  <c:v>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7DF-470A-9727-84DD280376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538624"/>
        <c:axId val="170549824"/>
      </c:scatterChart>
      <c:valAx>
        <c:axId val="170538624"/>
        <c:scaling>
          <c:orientation val="minMax"/>
          <c:max val="35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</a:t>
                </a:r>
              </a:p>
            </c:rich>
          </c:tx>
          <c:layout>
            <c:manualLayout>
              <c:xMode val="edge"/>
              <c:yMode val="edge"/>
              <c:x val="0.41600587926509186"/>
              <c:y val="0.877638888888888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49824"/>
        <c:crosses val="autoZero"/>
        <c:crossBetween val="midCat"/>
      </c:valAx>
      <c:valAx>
        <c:axId val="170549824"/>
        <c:scaling>
          <c:orientation val="minMax"/>
          <c:min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Elevation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05674759405074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38624"/>
        <c:crosses val="autoZero"/>
        <c:crossBetween val="midCat"/>
      </c:valAx>
      <c:spPr>
        <a:noFill/>
        <a:ln>
          <a:solidFill>
            <a:schemeClr val="tx1">
              <a:alpha val="34000"/>
            </a:schemeClr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01203-E4C5-4103-B62C-724655BB178B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F61C1-DD37-4A38-B6D3-33AFC07AC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441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a5fa323b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a5fa323b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152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42A3-0037-4E58-B07A-F404AEC8F9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D7EE0D8E-F15C-DB75-4CDC-DAB565C11D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22535EF5-A2EF-F93C-4EFC-211C59EFC7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6470F255-1FB8-AED5-2CE2-351EEA969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C71A4AF1-F892-44DB-B52B-A134C6F01D5B}" type="slidenum">
              <a:rPr lang="en-US" altLang="en-US" sz="1200"/>
              <a:pPr/>
              <a:t>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557E40CA-C0FF-3FAB-77F8-66DE40C0A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F86DAAFE-B98B-1E39-0F5A-16F51D93A9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711203E4-6653-6D73-9D02-447F637BE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E70DF281-3DE7-46F5-BE7B-1AA582F1A5C9}" type="slidenum">
              <a:rPr lang="en-US" altLang="en-US" sz="1200"/>
              <a:pPr/>
              <a:t>14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8715-E217-CB63-190E-D5643513C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C0ECE-7428-8D57-10E4-2E7FCAB1D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2E42-4677-CF40-559C-A9A08381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F3566-C028-A72C-EBC3-20147BF2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8676D-6BF8-F8A3-0547-E264A4B1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03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9FE4-22AF-43E6-6418-5BA0D2FF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A3D4D-8596-1481-E626-4A1356436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57ABD-F6B3-8461-7279-19FE08227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D2CB6-3673-4C23-3987-2DC5AC99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F692-478B-DB69-2FD6-6127181D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57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C9753F-A2C6-C9CB-98DE-920532A62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B1E31-783A-EE7F-55F2-5F45FE218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90E1E-7520-32F4-4AEA-1DF3717E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81A77-405A-C623-EDBB-ECCD9991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7CF87-BC88-C3A3-3243-FFC31B32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81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568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345A-509B-AF87-6304-DD26003B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A4780-7FF6-B2FE-89C3-CB1BFCE07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8CEE0-9484-B956-075E-3F37119C8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684B4-5D72-51CD-A8F9-015150112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6045B-71DD-DBCD-725F-1ADB557E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27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85C8-321E-7319-7B85-D7CC09BF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A5CA5-0112-A66F-A20D-7D27B3E3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BA6B8-2040-B41A-3017-AD96B197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1AE44-4D23-CB9D-C169-18EAFBBF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DBF03-300D-7A48-BA8D-4E8C7BE3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54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E34C-1A92-E0F8-6690-45460545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A2F2F-CBB1-BD07-D6EC-925D2AFD2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F1283-BCD8-3DF2-576B-B67CC7778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1EAA0-97A9-1D44-E515-DB4EE501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C679A-5587-6378-0AB1-10364BAC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6D21F-B48E-FC1E-50CD-E45B032D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93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6069-86E3-FE2D-6ED3-16A2714A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8A5DB-F088-8494-04E6-8F213FB94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341AC-B233-B08B-1FBB-4B0AE0C84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A78F4-3393-CD78-58B7-816404D8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73E69-2060-EFD6-6542-45FB7E839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31EBE-7808-B280-9F36-11A52396A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E802A4-2D17-9994-8DC8-850229CC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DFBDE-C37F-FE20-9C22-B98CB266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34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B6A5-D8BB-82CD-29AC-0BA3BE1F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E2EBC-E982-F635-81EC-00624C386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9D239-8F69-9174-0148-765A3F57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138F0-8DC5-C757-9F6E-A0B8D9E0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164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32D83-B91B-653A-2087-30A7749C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37DD2-2A72-80BA-187E-D5786A2B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85E6-AF9C-81D3-9517-1C04562F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16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892D-B055-7C90-1416-23FEA147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7F1C-3727-4070-9B3B-D7F517C3E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735D3-7165-EBAE-6F04-4DAD98124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BF262-33B0-09A4-E492-62FF975A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EA2B8-FB8B-1D4B-E12C-F22EBA33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5E03B-6CA4-C6A0-9283-C7A15348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85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D160-D4DD-0B81-41E3-76D99B6F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39E8-45AB-745F-72EA-D6208BC56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39B1C-2D08-E274-A347-E28EC71F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9609A-E53A-EDB6-942C-F9228752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CABD9-3ADD-EA83-6536-5F4239FF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CC6C2-CDD5-0538-223A-67F137DF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56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0D40A-5866-EDE5-0EBB-672A2F16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E6F18-030D-707B-C5AB-0C6B499CA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5823E-BE2C-E7DC-49AB-1B183998C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6C73C-0FF0-0BE2-AAA2-FB5865F75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AB018-EDB9-16AE-7836-48EC5CBEE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5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.png"/><Relationship Id="rId7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730B-B43C-D444-2BC6-FBCB1FE96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1155"/>
            <a:ext cx="9144000" cy="2387600"/>
          </a:xfrm>
        </p:spPr>
        <p:txBody>
          <a:bodyPr>
            <a:normAutofit/>
          </a:bodyPr>
          <a:lstStyle/>
          <a:p>
            <a:r>
              <a:rPr lang="en-IN" sz="6600" dirty="0"/>
              <a:t>Python in Geosciences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0FBD6-02B1-9125-BADB-846EFD380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41365"/>
            <a:ext cx="9144000" cy="1655762"/>
          </a:xfrm>
        </p:spPr>
        <p:txBody>
          <a:bodyPr>
            <a:normAutofit/>
          </a:bodyPr>
          <a:lstStyle/>
          <a:p>
            <a:r>
              <a:rPr lang="en-IN" sz="3200" dirty="0"/>
              <a:t>Landscape evolution modelling using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1456A-EE4A-F777-6436-7F61EFEE8037}"/>
              </a:ext>
            </a:extLst>
          </p:cNvPr>
          <p:cNvSpPr txBox="1"/>
          <p:nvPr/>
        </p:nvSpPr>
        <p:spPr>
          <a:xfrm>
            <a:off x="8281775" y="4749737"/>
            <a:ext cx="323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/>
              <a:t>Ramendra Sahoo</a:t>
            </a:r>
          </a:p>
          <a:p>
            <a:r>
              <a:rPr lang="en-IN" i="1" dirty="0"/>
              <a:t>Earth Process Modelling Division</a:t>
            </a:r>
          </a:p>
        </p:txBody>
      </p:sp>
    </p:spTree>
    <p:extLst>
      <p:ext uri="{BB962C8B-B14F-4D97-AF65-F5344CB8AC3E}">
        <p14:creationId xmlns:p14="http://schemas.microsoft.com/office/powerpoint/2010/main" val="8398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>
            <a:extLst>
              <a:ext uri="{FF2B5EF4-FFF2-40B4-BE49-F238E27FC236}">
                <a16:creationId xmlns:a16="http://schemas.microsoft.com/office/drawing/2014/main" id="{2AB57AAF-691E-DBB2-DF3C-63F2F4BB8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39603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CLIMATE</a:t>
            </a:r>
          </a:p>
        </p:txBody>
      </p:sp>
      <p:sp>
        <p:nvSpPr>
          <p:cNvPr id="4099" name="TextBox 4">
            <a:extLst>
              <a:ext uri="{FF2B5EF4-FFF2-40B4-BE49-F238E27FC236}">
                <a16:creationId xmlns:a16="http://schemas.microsoft.com/office/drawing/2014/main" id="{F66D2093-A9E2-29F4-0B82-F10629AD9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3464" y="6396038"/>
            <a:ext cx="2700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LIFE (+ HUMANS)</a:t>
            </a:r>
          </a:p>
        </p:txBody>
      </p:sp>
      <p:sp>
        <p:nvSpPr>
          <p:cNvPr id="4100" name="TextBox 5">
            <a:extLst>
              <a:ext uri="{FF2B5EF4-FFF2-40B4-BE49-F238E27FC236}">
                <a16:creationId xmlns:a16="http://schemas.microsoft.com/office/drawing/2014/main" id="{E9EB6206-2497-1D0C-CBE6-4BE6A3887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6338" y="6396038"/>
            <a:ext cx="1871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TECTONICS</a:t>
            </a:r>
          </a:p>
        </p:txBody>
      </p:sp>
      <p:sp>
        <p:nvSpPr>
          <p:cNvPr id="4101" name="TextBox 6">
            <a:extLst>
              <a:ext uri="{FF2B5EF4-FFF2-40B4-BE49-F238E27FC236}">
                <a16:creationId xmlns:a16="http://schemas.microsoft.com/office/drawing/2014/main" id="{6DB18AB5-B8FB-5983-EE8D-7D06E7185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2590801"/>
            <a:ext cx="1878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PROCESSES</a:t>
            </a:r>
          </a:p>
        </p:txBody>
      </p:sp>
      <p:sp>
        <p:nvSpPr>
          <p:cNvPr id="4102" name="TextBox 7">
            <a:extLst>
              <a:ext uri="{FF2B5EF4-FFF2-40B4-BE49-F238E27FC236}">
                <a16:creationId xmlns:a16="http://schemas.microsoft.com/office/drawing/2014/main" id="{875042FA-812C-C736-1E7C-DE056352E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1" y="28576"/>
            <a:ext cx="57261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EROSION AND DENUDATION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WHAT ARE THE MAJOR CONTROLS?</a:t>
            </a:r>
          </a:p>
        </p:txBody>
      </p:sp>
      <p:sp>
        <p:nvSpPr>
          <p:cNvPr id="4103" name="TextBox 9">
            <a:extLst>
              <a:ext uri="{FF2B5EF4-FFF2-40B4-BE49-F238E27FC236}">
                <a16:creationId xmlns:a16="http://schemas.microsoft.com/office/drawing/2014/main" id="{82839B97-6A7F-4728-996B-EF9611D8E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6650" y="2667001"/>
            <a:ext cx="191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MATERIALS</a:t>
            </a:r>
          </a:p>
        </p:txBody>
      </p:sp>
      <p:pic>
        <p:nvPicPr>
          <p:cNvPr id="4104" name="Picture 10" descr="DSCF0005carson_knick10i72d.jpg">
            <a:extLst>
              <a:ext uri="{FF2B5EF4-FFF2-40B4-BE49-F238E27FC236}">
                <a16:creationId xmlns:a16="http://schemas.microsoft.com/office/drawing/2014/main" id="{80FC612E-8D72-3EF5-BB5E-F66640CE3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7200"/>
            <a:ext cx="1600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11" descr="DSC_0558litho_colo_plateau10i72d.jpg">
            <a:extLst>
              <a:ext uri="{FF2B5EF4-FFF2-40B4-BE49-F238E27FC236}">
                <a16:creationId xmlns:a16="http://schemas.microsoft.com/office/drawing/2014/main" id="{9C25CE1D-AE97-3F58-045D-A7BE880BD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051" y="533400"/>
            <a:ext cx="14192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2" descr="DSC_0039mtn_range10i72d.jpg">
            <a:extLst>
              <a:ext uri="{FF2B5EF4-FFF2-40B4-BE49-F238E27FC236}">
                <a16:creationId xmlns:a16="http://schemas.microsoft.com/office/drawing/2014/main" id="{373E039D-9E0D-B0F7-BD60-B2CE949E7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343401"/>
            <a:ext cx="1417638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3" descr="DSCF0207clouds.jpg">
            <a:extLst>
              <a:ext uri="{FF2B5EF4-FFF2-40B4-BE49-F238E27FC236}">
                <a16:creationId xmlns:a16="http://schemas.microsoft.com/office/drawing/2014/main" id="{2325C796-FFAF-5453-8C55-ACB7355C6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4876800"/>
            <a:ext cx="20828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4" descr="2002_0716_094352AAvanessa_tree_10i_72d.jpg">
            <a:extLst>
              <a:ext uri="{FF2B5EF4-FFF2-40B4-BE49-F238E27FC236}">
                <a16:creationId xmlns:a16="http://schemas.microsoft.com/office/drawing/2014/main" id="{62FF82E5-9300-6153-E3D6-00921670B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4343400"/>
            <a:ext cx="158115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9" descr="boulder_frontrg_hsd.jpg                                        000724FFMacintosh HD                   BBA38D20:">
            <a:extLst>
              <a:ext uri="{FF2B5EF4-FFF2-40B4-BE49-F238E27FC236}">
                <a16:creationId xmlns:a16="http://schemas.microsoft.com/office/drawing/2014/main" id="{A1DC3644-A718-EC49-A2AA-5D681D4AF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47800"/>
            <a:ext cx="47244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ECC6876A-5C7B-FBBD-554F-F586A656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5575"/>
            <a:ext cx="8229600" cy="1143000"/>
          </a:xfrm>
        </p:spPr>
        <p:txBody>
          <a:bodyPr/>
          <a:lstStyle/>
          <a:p>
            <a:r>
              <a:rPr lang="en-US" altLang="en-US"/>
              <a:t>Landscape Evolution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2E54-D4DC-54DF-F168-E9CE95EB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0" y="1184275"/>
            <a:ext cx="5026462" cy="5065712"/>
          </a:xfrm>
        </p:spPr>
        <p:txBody>
          <a:bodyPr>
            <a:normAutofit fontScale="85000" lnSpcReduction="10000"/>
          </a:bodyPr>
          <a:lstStyle/>
          <a:p>
            <a:pPr>
              <a:buFontTx/>
              <a:buNone/>
              <a:defRPr/>
            </a:pPr>
            <a:r>
              <a:rPr lang="en-US" dirty="0">
                <a:ea typeface="ＭＳ Ｐゴシック" charset="-128"/>
              </a:rPr>
              <a:t>Definition: mathematical theory describing how the actions of various geomorphic processes drive the evolution of topography over time.</a:t>
            </a:r>
          </a:p>
          <a:p>
            <a:pPr>
              <a:buFontTx/>
              <a:buNone/>
              <a:defRPr/>
            </a:pPr>
            <a:endParaRPr lang="en-US" dirty="0">
              <a:ea typeface="ＭＳ Ｐゴシック" charset="-128"/>
            </a:endParaRPr>
          </a:p>
          <a:p>
            <a:pPr>
              <a:buFontTx/>
              <a:buNone/>
              <a:defRPr/>
            </a:pPr>
            <a:endParaRPr lang="en-US" dirty="0">
              <a:ea typeface="ＭＳ Ｐゴシック" charset="-128"/>
            </a:endParaRPr>
          </a:p>
          <a:p>
            <a:pPr>
              <a:buFontTx/>
              <a:buNone/>
              <a:defRPr/>
            </a:pPr>
            <a:endParaRPr lang="en-US" sz="1800" dirty="0">
              <a:ea typeface="ＭＳ Ｐゴシック" charset="-128"/>
            </a:endParaRPr>
          </a:p>
          <a:p>
            <a:pPr>
              <a:buFontTx/>
              <a:buNone/>
              <a:defRPr/>
            </a:pPr>
            <a:endParaRPr lang="en-US" sz="1800" dirty="0">
              <a:ea typeface="ＭＳ Ｐゴシック" charset="-128"/>
            </a:endParaRPr>
          </a:p>
          <a:p>
            <a:pPr>
              <a:buFontTx/>
              <a:buNone/>
              <a:defRPr/>
            </a:pPr>
            <a:endParaRPr lang="en-US" sz="1800" dirty="0">
              <a:ea typeface="ＭＳ Ｐゴシック" charset="-128"/>
            </a:endParaRPr>
          </a:p>
          <a:p>
            <a:pPr>
              <a:buFontTx/>
              <a:buNone/>
              <a:defRPr/>
            </a:pPr>
            <a:endParaRPr lang="en-US" sz="1800" dirty="0">
              <a:ea typeface="ＭＳ Ｐゴシック" charset="-128"/>
            </a:endParaRPr>
          </a:p>
          <a:p>
            <a:pPr>
              <a:buFontTx/>
              <a:buNone/>
              <a:defRPr/>
            </a:pPr>
            <a:endParaRPr lang="en-US" sz="1800" dirty="0">
              <a:ea typeface="ＭＳ Ｐゴシック" charset="-128"/>
            </a:endParaRPr>
          </a:p>
          <a:p>
            <a:pPr>
              <a:buFontTx/>
              <a:buNone/>
              <a:defRPr/>
            </a:pPr>
            <a:endParaRPr lang="en-US" sz="1800" dirty="0">
              <a:ea typeface="ＭＳ Ｐゴシック" charset="-128"/>
            </a:endParaRPr>
          </a:p>
          <a:p>
            <a:pPr>
              <a:buFontTx/>
              <a:buNone/>
              <a:defRPr/>
            </a:pPr>
            <a:r>
              <a:rPr lang="en-US" sz="1800" dirty="0">
                <a:ea typeface="ＭＳ Ｐゴシック" charset="-128"/>
              </a:rPr>
              <a:t>	</a:t>
            </a:r>
          </a:p>
          <a:p>
            <a:pPr>
              <a:buFontTx/>
              <a:buNone/>
              <a:defRPr/>
            </a:pPr>
            <a:r>
              <a:rPr lang="en-US" sz="1800" dirty="0">
                <a:ea typeface="ＭＳ Ｐゴシック" charset="-128"/>
              </a:rPr>
              <a:t>Reference: Tucker &amp; Hancock, 2010. </a:t>
            </a:r>
            <a:r>
              <a:rPr lang="en-US" sz="1800" dirty="0" err="1">
                <a:ea typeface="ＭＳ Ｐゴシック" charset="-128"/>
              </a:rPr>
              <a:t>Modelling</a:t>
            </a:r>
            <a:r>
              <a:rPr lang="en-US" sz="1800" dirty="0">
                <a:ea typeface="ＭＳ Ｐゴシック" charset="-128"/>
              </a:rPr>
              <a:t> landscape evolution. Earth Surface Processes and Landforms</a:t>
            </a:r>
          </a:p>
        </p:txBody>
      </p:sp>
      <p:pic>
        <p:nvPicPr>
          <p:cNvPr id="5124" name="Picture 3" descr="hillslopes.jpg">
            <a:extLst>
              <a:ext uri="{FF2B5EF4-FFF2-40B4-BE49-F238E27FC236}">
                <a16:creationId xmlns:a16="http://schemas.microsoft.com/office/drawing/2014/main" id="{B67B582E-7366-9AF8-E555-D8D70BA12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3224213"/>
            <a:ext cx="3687762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4" descr="T075_channels.jpg">
            <a:extLst>
              <a:ext uri="{FF2B5EF4-FFF2-40B4-BE49-F238E27FC236}">
                <a16:creationId xmlns:a16="http://schemas.microsoft.com/office/drawing/2014/main" id="{38F95A7A-CC16-1407-578E-316A6869B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1" y="3224213"/>
            <a:ext cx="333057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Box 5">
            <a:extLst>
              <a:ext uri="{FF2B5EF4-FFF2-40B4-BE49-F238E27FC236}">
                <a16:creationId xmlns:a16="http://schemas.microsoft.com/office/drawing/2014/main" id="{9FC28045-6494-A599-02A1-E7395F4E5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743201"/>
            <a:ext cx="14318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Hillslopes</a:t>
            </a:r>
          </a:p>
        </p:txBody>
      </p:sp>
      <p:sp>
        <p:nvSpPr>
          <p:cNvPr id="5127" name="TextBox 6">
            <a:extLst>
              <a:ext uri="{FF2B5EF4-FFF2-40B4-BE49-F238E27FC236}">
                <a16:creationId xmlns:a16="http://schemas.microsoft.com/office/drawing/2014/main" id="{ED251668-9F2D-D856-2982-96C1892D3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1" y="2743201"/>
            <a:ext cx="35922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Stream and River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781F1-16D3-6889-4E81-D5F90985F07C}"/>
                  </a:ext>
                </a:extLst>
              </p:cNvPr>
              <p:cNvSpPr txBox="1"/>
              <p:nvPr/>
            </p:nvSpPr>
            <p:spPr>
              <a:xfrm>
                <a:off x="6629401" y="1368038"/>
                <a:ext cx="6094476" cy="4853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>
                    <a:schemeClr val="accent1">
                      <a:lumMod val="75000"/>
                    </a:schemeClr>
                  </a:buClr>
                  <a:buSzPct val="86000"/>
                  <a:buFont typeface="Wingdings" panose="05000000000000000000" pitchFamily="2" charset="2"/>
                  <a:buChar char="§"/>
                </a:pPr>
                <a:r>
                  <a:rPr lang="en-US" dirty="0">
                    <a:ea typeface="ＭＳ Ｐゴシック" charset="-128"/>
                    <a:cs typeface="Times New Roman" panose="02020603050405020304" pitchFamily="18" charset="0"/>
                  </a:rPr>
                  <a:t>Main components</a:t>
                </a:r>
              </a:p>
              <a:p>
                <a:pPr lvl="1" algn="just">
                  <a:buClr>
                    <a:schemeClr val="accent1">
                      <a:lumMod val="75000"/>
                    </a:schemeClr>
                  </a:buClr>
                  <a:buSzPct val="70000"/>
                  <a:buFont typeface="Wingdings" panose="05000000000000000000" pitchFamily="2" charset="2"/>
                  <a:buChar char="q"/>
                </a:pPr>
                <a:r>
                  <a:rPr lang="en-US" sz="2600" dirty="0">
                    <a:ea typeface="ＭＳ Ｐゴシック" charset="-128"/>
                    <a:cs typeface="Times New Roman" panose="02020603050405020304" pitchFamily="18" charset="0"/>
                  </a:rPr>
                  <a:t>Conservation of mass</a:t>
                </a:r>
              </a:p>
              <a:p>
                <a:pPr marL="457200" lvl="1" indent="0" algn="just">
                  <a:buClr>
                    <a:schemeClr val="accent1">
                      <a:lumMod val="75000"/>
                    </a:schemeClr>
                  </a:buClr>
                  <a:buSzPct val="7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𝛻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600" dirty="0"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lvl="1" algn="just">
                  <a:buClr>
                    <a:schemeClr val="accent1">
                      <a:lumMod val="75000"/>
                    </a:schemeClr>
                  </a:buClr>
                  <a:buSzPct val="70000"/>
                  <a:buFont typeface="Wingdings" panose="05000000000000000000" pitchFamily="2" charset="2"/>
                  <a:buChar char="q"/>
                </a:pPr>
                <a:r>
                  <a:rPr lang="en-US" sz="2600" dirty="0">
                    <a:ea typeface="ＭＳ Ｐゴシック" charset="-128"/>
                    <a:cs typeface="Times New Roman" panose="02020603050405020304" pitchFamily="18" charset="0"/>
                  </a:rPr>
                  <a:t>Erosion – transport law for hillslope sediment</a:t>
                </a:r>
              </a:p>
              <a:p>
                <a:pPr marL="457200" lvl="1" indent="0" algn="just">
                  <a:buClr>
                    <a:schemeClr val="accent1">
                      <a:lumMod val="75000"/>
                    </a:schemeClr>
                  </a:buClr>
                  <a:buSzPct val="7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𝛻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en-US" sz="2600" dirty="0"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marL="457200" lvl="1" indent="0" algn="just">
                  <a:buClr>
                    <a:schemeClr val="accent1">
                      <a:lumMod val="75000"/>
                    </a:schemeClr>
                  </a:buClr>
                  <a:buSzPct val="70000"/>
                  <a:buNone/>
                </a:pPr>
                <a:r>
                  <a:rPr lang="en-US" sz="2600" dirty="0">
                    <a:ea typeface="ＭＳ Ｐゴシック" charset="-128"/>
                    <a:cs typeface="Times New Roman" panose="02020603050405020304" pitchFamily="18" charset="0"/>
                  </a:rPr>
                  <a:t>				</a:t>
                </a:r>
                <a:r>
                  <a:rPr lang="en-US" sz="1800" i="1" dirty="0">
                    <a:ea typeface="ＭＳ Ｐゴシック" charset="-128"/>
                    <a:cs typeface="Times New Roman" panose="02020603050405020304" pitchFamily="18" charset="0"/>
                  </a:rPr>
                  <a:t>(Kirkby, 1971; Roering etal., 1999)</a:t>
                </a:r>
                <a:endParaRPr lang="en-US" sz="2600" i="1" dirty="0"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lvl="1" algn="just">
                  <a:buClr>
                    <a:schemeClr val="accent1">
                      <a:lumMod val="75000"/>
                    </a:schemeClr>
                  </a:buClr>
                  <a:buSzPct val="70000"/>
                  <a:buFont typeface="Wingdings" panose="05000000000000000000" pitchFamily="2" charset="2"/>
                  <a:buChar char="q"/>
                </a:pPr>
                <a:r>
                  <a:rPr lang="en-US" sz="2600" dirty="0">
                    <a:ea typeface="ＭＳ Ｐゴシック" charset="-128"/>
                    <a:cs typeface="Times New Roman" panose="02020603050405020304" pitchFamily="18" charset="0"/>
                  </a:rPr>
                  <a:t>Erosion – transport law for river sediment</a:t>
                </a:r>
              </a:p>
              <a:p>
                <a:pPr marL="457200" lvl="1" indent="0" algn="just">
                  <a:buClr>
                    <a:schemeClr val="accent1">
                      <a:lumMod val="75000"/>
                    </a:schemeClr>
                  </a:buClr>
                  <a:buSzPct val="86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𝑘𝑄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781F1-16D3-6889-4E81-D5F90985F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1368038"/>
                <a:ext cx="6094476" cy="4853445"/>
              </a:xfrm>
              <a:prstGeom prst="rect">
                <a:avLst/>
              </a:prstGeom>
              <a:blipFill>
                <a:blip r:embed="rId4"/>
                <a:stretch>
                  <a:fillRect l="-400" t="-627" r="-18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0042"/>
            <a:ext cx="10515600" cy="78675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</a:rPr>
              <a:t>What governs the process – response interaction??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8991"/>
                <a:ext cx="10515600" cy="5387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4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𝑘𝑄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………(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………(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𝑘𝑄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………(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𝑖𝑖𝑖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1600" i="1" dirty="0"/>
                  <a:t>			</a:t>
                </a:r>
                <a:r>
                  <a:rPr lang="en-US" sz="2000" i="1" dirty="0"/>
                  <a:t>where,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𝑠𝑢𝑟𝑓𝑎𝑐𝑒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𝑒𝑙𝑒𝑣𝑎𝑡𝑖𝑜𝑛</m:t>
                    </m:r>
                  </m:oMath>
                </a14:m>
                <a:endParaRPr lang="en-US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             			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𝑡𝑒𝑐𝑡𝑜𝑛𝑖𝑐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𝑢𝑝𝑙𝑖𝑓𝑡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          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𝑆𝑢𝑏𝑠𝑖𝑑𝑒𝑛𝑐𝑒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US" sz="2000" b="0" i="1" dirty="0"/>
              </a:p>
              <a:p>
                <a:pPr marL="0" indent="0">
                  <a:buNone/>
                </a:pPr>
                <a:r>
                  <a:rPr lang="en-US" sz="2000" i="1" dirty="0"/>
                  <a:t>             			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𝑠𝑢𝑟𝑓𝑎𝑐𝑒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𝑒𝑟𝑜𝑑𝑖𝑏𝑖𝑙𝑖𝑡𝑦</m:t>
                    </m:r>
                  </m:oMath>
                </a14:m>
                <a:endParaRPr lang="en-US" sz="2000" b="0" i="1" dirty="0"/>
              </a:p>
              <a:p>
                <a:pPr marL="0" indent="0">
                  <a:buNone/>
                </a:pPr>
                <a:r>
                  <a:rPr lang="en-US" sz="2000" i="1" dirty="0"/>
                  <a:t>             			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𝐻𝑖𝑙𝑙𝑠𝑙𝑜𝑝𝑒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𝑑𝑖𝑓𝑓𝑢𝑠𝑖𝑣𝑖𝑡𝑦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      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𝐷𝑖𝑠𝑐h𝑎𝑟𝑔𝑒</m:t>
                    </m:r>
                  </m:oMath>
                </a14:m>
                <a:endParaRPr lang="en-US" sz="2000" b="0" i="1" dirty="0"/>
              </a:p>
              <a:p>
                <a:pPr marL="0" indent="0">
                  <a:buNone/>
                </a:pPr>
                <a:r>
                  <a:rPr lang="en-US" sz="2000" b="0" dirty="0"/>
                  <a:t>			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𝑝𝑟𝑒𝑐𝑖𝑝𝑖𝑡𝑎𝑡𝑖𝑜𝑛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𝐼𝑛𝑓𝑖𝑙𝑡𝑟𝑎𝑡𝑖𝑜𝑛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US" sz="2000" b="0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8991"/>
                <a:ext cx="10515600" cy="538736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4213453" y="2585449"/>
            <a:ext cx="2504053" cy="839801"/>
            <a:chOff x="4206239" y="5992839"/>
            <a:chExt cx="2504053" cy="83980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206239" y="5992839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513385" y="6035039"/>
              <a:ext cx="464235" cy="3938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745502" y="6317042"/>
              <a:ext cx="1964790" cy="51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No Non-linearity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94167" y="3021545"/>
            <a:ext cx="2548787" cy="1142810"/>
            <a:chOff x="5778307" y="827302"/>
            <a:chExt cx="2548787" cy="1142810"/>
          </a:xfrm>
        </p:grpSpPr>
        <p:sp>
          <p:nvSpPr>
            <p:cNvPr id="16" name="Flowchart: Connector 15"/>
            <p:cNvSpPr/>
            <p:nvPr/>
          </p:nvSpPr>
          <p:spPr>
            <a:xfrm>
              <a:off x="5778307" y="1576217"/>
              <a:ext cx="393895" cy="393895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6067865" y="1422207"/>
              <a:ext cx="329419" cy="1253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7412694" y="827302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𝐻𝑜𝑟𝑡𝑜𝑛𝑖𝑎𝑛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𝑓𝑙𝑜𝑤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𝑟𝑒𝑔𝑖𝑚𝑒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694" y="827302"/>
                  <a:ext cx="914400" cy="9144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1333" r="-15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603051" y="2398625"/>
            <a:ext cx="2228032" cy="2228032"/>
            <a:chOff x="933804" y="2333999"/>
            <a:chExt cx="2228032" cy="222803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04" y="2333999"/>
              <a:ext cx="2228032" cy="2228032"/>
            </a:xfrm>
            <a:prstGeom prst="rect">
              <a:avLst/>
            </a:prstGeom>
          </p:spPr>
        </p:pic>
        <p:sp>
          <p:nvSpPr>
            <p:cNvPr id="9" name="Flowchart: Connector 8"/>
            <p:cNvSpPr/>
            <p:nvPr/>
          </p:nvSpPr>
          <p:spPr>
            <a:xfrm>
              <a:off x="1514902" y="2470244"/>
              <a:ext cx="95534" cy="9553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1053153" y="3352481"/>
              <a:ext cx="95534" cy="9553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2107494" y="3270593"/>
              <a:ext cx="95534" cy="9553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1749189" y="3728113"/>
              <a:ext cx="95534" cy="9553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55229" y="2159809"/>
            <a:ext cx="3275421" cy="433754"/>
            <a:chOff x="3868616" y="4658757"/>
            <a:chExt cx="3275421" cy="433754"/>
          </a:xfrm>
        </p:grpSpPr>
        <p:sp>
          <p:nvSpPr>
            <p:cNvPr id="26" name="Flowchart: Connector 25"/>
            <p:cNvSpPr/>
            <p:nvPr/>
          </p:nvSpPr>
          <p:spPr>
            <a:xfrm>
              <a:off x="3868616" y="4698616"/>
              <a:ext cx="393895" cy="393895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4780672" y="4698616"/>
              <a:ext cx="393895" cy="393895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5261316" y="4658757"/>
              <a:ext cx="279010" cy="279010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6257779" y="4670477"/>
              <a:ext cx="279010" cy="279010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6750142" y="4696268"/>
              <a:ext cx="393895" cy="393895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85FB-B4CE-4B0F-81A0-182C581CC2D8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3AF88-1171-417F-A0EB-39B012C68CCA}" type="slidenum">
              <a:rPr lang="en-US" smtClean="0"/>
              <a:t>12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39442" y="3570222"/>
            <a:ext cx="1363424" cy="7468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Department of Earth Sciences, IITGN</a:t>
            </a:r>
          </a:p>
        </p:txBody>
      </p:sp>
    </p:spTree>
    <p:extLst>
      <p:ext uri="{BB962C8B-B14F-4D97-AF65-F5344CB8AC3E}">
        <p14:creationId xmlns:p14="http://schemas.microsoft.com/office/powerpoint/2010/main" val="192956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17">
            <a:extLst>
              <a:ext uri="{FF2B5EF4-FFF2-40B4-BE49-F238E27FC236}">
                <a16:creationId xmlns:a16="http://schemas.microsoft.com/office/drawing/2014/main" id="{E4A1D92F-8919-1F51-E6FF-702BDCFDC5CC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57200"/>
            <a:ext cx="3755024" cy="5791200"/>
            <a:chOff x="384" y="288"/>
            <a:chExt cx="2136" cy="3092"/>
          </a:xfrm>
        </p:grpSpPr>
        <p:pic>
          <p:nvPicPr>
            <p:cNvPr id="17417" name="Picture 12" descr="canyon_formation.jpg                                           0007250FMacintosh HD                   BBA38D20:">
              <a:extLst>
                <a:ext uri="{FF2B5EF4-FFF2-40B4-BE49-F238E27FC236}">
                  <a16:creationId xmlns:a16="http://schemas.microsoft.com/office/drawing/2014/main" id="{3F5411AB-310B-2D69-4650-B1F5B78CC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576"/>
              <a:ext cx="2100" cy="2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8" name="Text Box 15">
              <a:extLst>
                <a:ext uri="{FF2B5EF4-FFF2-40B4-BE49-F238E27FC236}">
                  <a16:creationId xmlns:a16="http://schemas.microsoft.com/office/drawing/2014/main" id="{75DF8593-CD10-A72D-A268-D8EF62213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" y="288"/>
              <a:ext cx="203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Landscape evolution model</a:t>
              </a:r>
            </a:p>
          </p:txBody>
        </p:sp>
      </p:grpSp>
      <p:graphicFrame>
        <p:nvGraphicFramePr>
          <p:cNvPr id="17411" name="Object 2">
            <a:extLst>
              <a:ext uri="{FF2B5EF4-FFF2-40B4-BE49-F238E27FC236}">
                <a16:creationId xmlns:a16="http://schemas.microsoft.com/office/drawing/2014/main" id="{AB3CEEFB-CBE1-0818-3D6F-4913296098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5939" y="1695451"/>
          <a:ext cx="26511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900" imgH="355600" progId="Equation.3">
                  <p:embed/>
                </p:oleObj>
              </mc:Choice>
              <mc:Fallback>
                <p:oleObj name="Equation" r:id="rId4" imgW="850900" imgH="355600" progId="Equation.3">
                  <p:embed/>
                  <p:pic>
                    <p:nvPicPr>
                      <p:cNvPr id="17411" name="Object 2">
                        <a:extLst>
                          <a:ext uri="{FF2B5EF4-FFF2-40B4-BE49-F238E27FC236}">
                            <a16:creationId xmlns:a16="http://schemas.microsoft.com/office/drawing/2014/main" id="{AB3CEEFB-CBE1-0818-3D6F-4913296098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5939" y="1695451"/>
                        <a:ext cx="26511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Text Box 15">
            <a:extLst>
              <a:ext uri="{FF2B5EF4-FFF2-40B4-BE49-F238E27FC236}">
                <a16:creationId xmlns:a16="http://schemas.microsoft.com/office/drawing/2014/main" id="{D62948A9-ACF1-2CE2-5996-0A1EF1F4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533401"/>
            <a:ext cx="27670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Continuity of mass: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(e.g., Kirkby, 1971)</a:t>
            </a:r>
          </a:p>
        </p:txBody>
      </p:sp>
      <p:sp>
        <p:nvSpPr>
          <p:cNvPr id="17413" name="Text Box 15">
            <a:extLst>
              <a:ext uri="{FF2B5EF4-FFF2-40B4-BE49-F238E27FC236}">
                <a16:creationId xmlns:a16="http://schemas.microsoft.com/office/drawing/2014/main" id="{F0F79C95-BFC0-EDFD-6C63-B3B55EF86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3886201"/>
            <a:ext cx="34655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Transport / erosion laws: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(e.g., Dietrich et al., 2003)</a:t>
            </a:r>
          </a:p>
        </p:txBody>
      </p:sp>
      <p:graphicFrame>
        <p:nvGraphicFramePr>
          <p:cNvPr id="17414" name="Object 3">
            <a:extLst>
              <a:ext uri="{FF2B5EF4-FFF2-40B4-BE49-F238E27FC236}">
                <a16:creationId xmlns:a16="http://schemas.microsoft.com/office/drawing/2014/main" id="{E44CF838-FD3A-87B6-6FF5-99A500D0C0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4713" y="4965701"/>
          <a:ext cx="45720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41500" imgH="215900" progId="Equation.3">
                  <p:embed/>
                </p:oleObj>
              </mc:Choice>
              <mc:Fallback>
                <p:oleObj name="Equation" r:id="rId6" imgW="1841500" imgH="215900" progId="Equation.3">
                  <p:embed/>
                  <p:pic>
                    <p:nvPicPr>
                      <p:cNvPr id="17414" name="Object 3">
                        <a:extLst>
                          <a:ext uri="{FF2B5EF4-FFF2-40B4-BE49-F238E27FC236}">
                            <a16:creationId xmlns:a16="http://schemas.microsoft.com/office/drawing/2014/main" id="{E44CF838-FD3A-87B6-6FF5-99A500D0C0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713" y="4965701"/>
                        <a:ext cx="45720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Box 8">
            <a:extLst>
              <a:ext uri="{FF2B5EF4-FFF2-40B4-BE49-F238E27FC236}">
                <a16:creationId xmlns:a16="http://schemas.microsoft.com/office/drawing/2014/main" id="{F9BFE60C-E51C-A50C-51E5-CE348C188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486401"/>
            <a:ext cx="17097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Gravity-driven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(e.g., landslides)</a:t>
            </a:r>
          </a:p>
        </p:txBody>
      </p:sp>
      <p:sp>
        <p:nvSpPr>
          <p:cNvPr id="17416" name="TextBox 9">
            <a:extLst>
              <a:ext uri="{FF2B5EF4-FFF2-40B4-BE49-F238E27FC236}">
                <a16:creationId xmlns:a16="http://schemas.microsoft.com/office/drawing/2014/main" id="{0ECC1434-9AC4-1824-9EFB-A71098C5E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5486401"/>
            <a:ext cx="2139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Water-driven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(e.g., river networks)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B128EE26-3282-C639-486F-C28C52DF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2238"/>
            <a:ext cx="8229600" cy="1143000"/>
          </a:xfrm>
        </p:spPr>
        <p:txBody>
          <a:bodyPr/>
          <a:lstStyle/>
          <a:p>
            <a:r>
              <a:rPr lang="en-US" altLang="en-US"/>
              <a:t>‘D8 Algorithm’ for Drainage</a:t>
            </a:r>
          </a:p>
        </p:txBody>
      </p:sp>
      <p:pic>
        <p:nvPicPr>
          <p:cNvPr id="21507" name="Content Placeholder 3" descr="D8.gif">
            <a:extLst>
              <a:ext uri="{FF2B5EF4-FFF2-40B4-BE49-F238E27FC236}">
                <a16:creationId xmlns:a16="http://schemas.microsoft.com/office/drawing/2014/main" id="{80FE38E6-51E9-C4CC-26A0-3301C5A0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1068388" y="1806576"/>
            <a:ext cx="5122863" cy="281622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BF63D-C96D-2489-49A4-4483C8CA1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743200"/>
            <a:ext cx="890588" cy="914400"/>
          </a:xfrm>
          <a:prstGeom prst="rect">
            <a:avLst/>
          </a:prstGeom>
          <a:solidFill>
            <a:srgbClr val="D2F4F4"/>
          </a:solidFill>
          <a:ln w="9525">
            <a:solidFill>
              <a:srgbClr val="FAFAF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COI</a:t>
            </a:r>
          </a:p>
        </p:txBody>
      </p:sp>
      <p:graphicFrame>
        <p:nvGraphicFramePr>
          <p:cNvPr id="21509" name="Object 5">
            <a:extLst>
              <a:ext uri="{FF2B5EF4-FFF2-40B4-BE49-F238E27FC236}">
                <a16:creationId xmlns:a16="http://schemas.microsoft.com/office/drawing/2014/main" id="{89CB9385-A09B-A37F-28D7-CD5DDEA338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0151" y="3136900"/>
          <a:ext cx="33877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152400" progId="Equation.3">
                  <p:embed/>
                </p:oleObj>
              </mc:Choice>
              <mc:Fallback>
                <p:oleObj name="Equation" r:id="rId4" imgW="990600" imgH="152400" progId="Equation.3">
                  <p:embed/>
                  <p:pic>
                    <p:nvPicPr>
                      <p:cNvPr id="21509" name="Object 5">
                        <a:extLst>
                          <a:ext uri="{FF2B5EF4-FFF2-40B4-BE49-F238E27FC236}">
                            <a16:creationId xmlns:a16="http://schemas.microsoft.com/office/drawing/2014/main" id="{89CB9385-A09B-A37F-28D7-CD5DDEA338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1" y="3136900"/>
                        <a:ext cx="33877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TextBox 7">
            <a:extLst>
              <a:ext uri="{FF2B5EF4-FFF2-40B4-BE49-F238E27FC236}">
                <a16:creationId xmlns:a16="http://schemas.microsoft.com/office/drawing/2014/main" id="{629E011F-C074-9F02-C850-43B2816F9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88" y="1801813"/>
            <a:ext cx="44942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We assume that water and mass flows into the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direction of the steepest slope:</a:t>
            </a:r>
          </a:p>
        </p:txBody>
      </p:sp>
      <p:sp>
        <p:nvSpPr>
          <p:cNvPr id="21511" name="TextBox 8">
            <a:extLst>
              <a:ext uri="{FF2B5EF4-FFF2-40B4-BE49-F238E27FC236}">
                <a16:creationId xmlns:a16="http://schemas.microsoft.com/office/drawing/2014/main" id="{1EA1B99B-7D62-E2B0-09E3-F392B115D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411663"/>
            <a:ext cx="4191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 = slope		       [-]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Δz= z_coi – z_neighbor    [L]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 = distance		       [L]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B07048-E029-570D-3201-D9A6AA8725DD}"/>
              </a:ext>
            </a:extLst>
          </p:cNvPr>
          <p:cNvCxnSpPr>
            <a:cxnSpLocks noChangeShapeType="1"/>
            <a:stCxn id="5" idx="2"/>
          </p:cNvCxnSpPr>
          <p:nvPr/>
        </p:nvCxnSpPr>
        <p:spPr bwMode="auto">
          <a:xfrm flipH="1">
            <a:off x="3629026" y="3657601"/>
            <a:ext cx="17463" cy="250825"/>
          </a:xfrm>
          <a:prstGeom prst="straightConnector1">
            <a:avLst/>
          </a:prstGeom>
          <a:noFill/>
          <a:ln w="25400">
            <a:solidFill>
              <a:srgbClr val="4F81BD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E1EA75-8C26-C366-96CD-121F458A8CC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924176" y="3657601"/>
            <a:ext cx="276225" cy="250825"/>
          </a:xfrm>
          <a:prstGeom prst="straightConnector1">
            <a:avLst/>
          </a:prstGeom>
          <a:noFill/>
          <a:ln w="25400">
            <a:solidFill>
              <a:srgbClr val="4F81BD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976E52-345F-F63D-78CD-86B5469A790E}"/>
              </a:ext>
            </a:extLst>
          </p:cNvPr>
          <p:cNvSpPr txBox="1"/>
          <p:nvPr/>
        </p:nvSpPr>
        <p:spPr>
          <a:xfrm>
            <a:off x="1752600" y="6143625"/>
            <a:ext cx="85344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What are the lengths, </a:t>
            </a:r>
            <a:r>
              <a:rPr lang="en-US" dirty="0" err="1">
                <a:latin typeface="Times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, for the two potential drainage directions?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 descr="800px-Everestpano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272559"/>
            <a:ext cx="9144000" cy="14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1943100" y="685800"/>
            <a:ext cx="8305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315200" y="2401628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i="1" dirty="0">
                <a:latin typeface="Palatino Linotype" panose="02040502050505030304" pitchFamily="18" charset="0"/>
              </a:rPr>
              <a:t>Landscape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2949" y="1554136"/>
            <a:ext cx="1313180" cy="5539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000" b="1" i="1" dirty="0">
                <a:latin typeface="Palatino Linotype" panose="02040502050505030304" pitchFamily="18" charset="0"/>
              </a:rPr>
              <a:t>Cause </a:t>
            </a:r>
          </a:p>
        </p:txBody>
      </p:sp>
      <p:sp>
        <p:nvSpPr>
          <p:cNvPr id="5" name="Rectangle 4"/>
          <p:cNvSpPr/>
          <p:nvPr/>
        </p:nvSpPr>
        <p:spPr>
          <a:xfrm>
            <a:off x="7300333" y="1554136"/>
            <a:ext cx="1168911" cy="553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000" b="1" i="1" dirty="0">
                <a:latin typeface="Palatino Linotype" panose="02040502050505030304" pitchFamily="18" charset="0"/>
              </a:rPr>
              <a:t>Effect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135302" y="1738802"/>
            <a:ext cx="1905000" cy="0"/>
          </a:xfrm>
          <a:prstGeom prst="straightConnector1">
            <a:avLst/>
          </a:prstGeom>
          <a:ln w="571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05570" y="2401628"/>
            <a:ext cx="1981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Tectonic</a:t>
            </a:r>
            <a:r>
              <a:rPr lang="en-US" b="1" i="1" dirty="0">
                <a:latin typeface="Palatino Linotype" panose="02040502050505030304" pitchFamily="18" charset="0"/>
              </a:rPr>
              <a:t>, Climate</a:t>
            </a:r>
          </a:p>
        </p:txBody>
      </p:sp>
      <p:sp>
        <p:nvSpPr>
          <p:cNvPr id="9" name="Rectangle 8"/>
          <p:cNvSpPr/>
          <p:nvPr/>
        </p:nvSpPr>
        <p:spPr>
          <a:xfrm>
            <a:off x="3864780" y="115307"/>
            <a:ext cx="446244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Tectonic Geomorphology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9894" y="793294"/>
            <a:ext cx="485581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500" b="1" i="1" dirty="0">
                <a:latin typeface="Palatino Linotype" panose="02040502050505030304" pitchFamily="18" charset="0"/>
              </a:rPr>
              <a:t>Surface and subsurface processes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57097" y="4146800"/>
            <a:ext cx="744882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i="1" dirty="0">
                <a:latin typeface="Palatino Linotype" panose="02040502050505030304" pitchFamily="18" charset="0"/>
              </a:rPr>
              <a:t>Landscapes</a:t>
            </a:r>
            <a:r>
              <a:rPr lang="en-US" dirty="0"/>
              <a:t> </a:t>
            </a:r>
            <a:r>
              <a:rPr lang="en-US" sz="2500" b="1" i="1" dirty="0">
                <a:latin typeface="Palatino Linotype" panose="02040502050505030304" pitchFamily="18" charset="0"/>
              </a:rPr>
              <a:t>are shaped by movements of mass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3224075" y="2770960"/>
            <a:ext cx="357326" cy="58184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18949" y="3427033"/>
            <a:ext cx="1063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i="1" dirty="0">
                <a:latin typeface="Palatino Linotype" panose="02040502050505030304" pitchFamily="18" charset="0"/>
              </a:rPr>
              <a:t>Slope (s)</a:t>
            </a:r>
          </a:p>
        </p:txBody>
      </p:sp>
      <p:sp>
        <p:nvSpPr>
          <p:cNvPr id="16" name="Down Arrow 15"/>
          <p:cNvSpPr/>
          <p:nvPr/>
        </p:nvSpPr>
        <p:spPr>
          <a:xfrm rot="16200000">
            <a:off x="4436851" y="3112757"/>
            <a:ext cx="357326" cy="103957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48967" y="3447877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i="1" dirty="0">
                <a:latin typeface="Palatino Linotype" panose="02040502050505030304" pitchFamily="18" charset="0"/>
              </a:rPr>
              <a:t>Landscape Pattern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73407" y="3647464"/>
            <a:ext cx="2371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i="1" dirty="0">
                <a:latin typeface="Palatino Linotype" panose="02040502050505030304" pitchFamily="18" charset="0"/>
              </a:rPr>
              <a:t>Indices, other proxies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91601" y="2065163"/>
            <a:ext cx="1763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Schumm et al., 2000; Killer and Pinter, 2002</a:t>
            </a:r>
          </a:p>
        </p:txBody>
      </p:sp>
      <p:cxnSp>
        <p:nvCxnSpPr>
          <p:cNvPr id="32" name="Straight Arrow Connector 31"/>
          <p:cNvCxnSpPr>
            <a:stCxn id="17" idx="3"/>
          </p:cNvCxnSpPr>
          <p:nvPr/>
        </p:nvCxnSpPr>
        <p:spPr>
          <a:xfrm>
            <a:off x="7421358" y="3632543"/>
            <a:ext cx="42724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10800000" flipV="1">
            <a:off x="2280115" y="2558697"/>
            <a:ext cx="695769" cy="475586"/>
          </a:xfrm>
          <a:prstGeom prst="curvedConnector3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224076" y="4605207"/>
            <a:ext cx="7076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How those landforms combine to form landscapes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202833" y="3040674"/>
            <a:ext cx="19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Palatino Linotype" panose="02040502050505030304" pitchFamily="18" charset="0"/>
              </a:rPr>
              <a:t>Qualitative and </a:t>
            </a:r>
          </a:p>
          <a:p>
            <a:r>
              <a:rPr lang="en-US" b="1" i="1" dirty="0">
                <a:latin typeface="Palatino Linotype" panose="02040502050505030304" pitchFamily="18" charset="0"/>
              </a:rPr>
              <a:t>Quantitative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13656" y="3034283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Palatino Linotype" panose="02040502050505030304" pitchFamily="18" charset="0"/>
              </a:rPr>
              <a:t>Neotectonics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2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82E3D-AEBE-4E4B-926D-BE5DAD74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D11F-B324-4EE3-A39D-EE9BA5D827DB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84454-EB77-4F7C-B1B4-1570A864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E28FC-9E2E-4CC8-B4F8-9997681A9379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1C9A85-4CA7-4025-82EC-A3100369F70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637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/>
              <a:t>Method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6AD4E-2B9D-4EFE-A6E3-CDB7CD123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848295"/>
            <a:ext cx="7618979" cy="55080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73EBBC-4C1E-4AA9-A4F0-BD1B9783187A}"/>
              </a:ext>
            </a:extLst>
          </p:cNvPr>
          <p:cNvSpPr/>
          <p:nvPr/>
        </p:nvSpPr>
        <p:spPr>
          <a:xfrm rot="17644371">
            <a:off x="8562981" y="5775960"/>
            <a:ext cx="506730" cy="233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66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858407-99DF-434E-B628-58AC0392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D11F-B324-4EE3-A39D-EE9BA5D827DB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4A6B7-29B5-49EB-92BF-4139F52E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E28FC-9E2E-4CC8-B4F8-9997681A9379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79F987-7929-4C30-8615-5357CD044DFC}"/>
                  </a:ext>
                </a:extLst>
              </p:cNvPr>
              <p:cNvSpPr/>
              <p:nvPr/>
            </p:nvSpPr>
            <p:spPr>
              <a:xfrm>
                <a:off x="1528275" y="1354667"/>
                <a:ext cx="3679277" cy="819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I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I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79F987-7929-4C30-8615-5357CD044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275" y="1354667"/>
                <a:ext cx="3679277" cy="8196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454FB51-CA10-4D82-9599-B5F941C2271F}"/>
              </a:ext>
            </a:extLst>
          </p:cNvPr>
          <p:cNvSpPr txBox="1"/>
          <p:nvPr/>
        </p:nvSpPr>
        <p:spPr>
          <a:xfrm>
            <a:off x="1524001" y="651294"/>
            <a:ext cx="281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00A5"/>
                </a:solidFill>
              </a:rPr>
              <a:t>Stream power model</a:t>
            </a:r>
            <a:endParaRPr lang="en-US" sz="2400" dirty="0">
              <a:solidFill>
                <a:srgbClr val="0000A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8E1865-EF67-4717-BE36-6A8EEFC1F62A}"/>
                  </a:ext>
                </a:extLst>
              </p:cNvPr>
              <p:cNvSpPr/>
              <p:nvPr/>
            </p:nvSpPr>
            <p:spPr>
              <a:xfrm>
                <a:off x="1483077" y="2465370"/>
                <a:ext cx="4960461" cy="820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8E1865-EF67-4717-BE36-6A8EEFC1F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77" y="2465370"/>
                <a:ext cx="4960461" cy="820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8CA5EC-39B7-44E2-A80A-63D20690A6A4}"/>
                  </a:ext>
                </a:extLst>
              </p:cNvPr>
              <p:cNvSpPr/>
              <p:nvPr/>
            </p:nvSpPr>
            <p:spPr>
              <a:xfrm>
                <a:off x="1524001" y="3620379"/>
                <a:ext cx="3699667" cy="731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IN" sz="20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IN" sz="2000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00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000" i="1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000" i="1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8CA5EC-39B7-44E2-A80A-63D20690A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3620379"/>
                <a:ext cx="3699667" cy="731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227320-3740-444A-9EEB-D53333399EE1}"/>
                  </a:ext>
                </a:extLst>
              </p:cNvPr>
              <p:cNvSpPr/>
              <p:nvPr/>
            </p:nvSpPr>
            <p:spPr>
              <a:xfrm>
                <a:off x="1524001" y="4687224"/>
                <a:ext cx="4394473" cy="514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IN" sz="2000" b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0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IN" sz="20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p>
                                <m:r>
                                  <a:rPr lang="en-IN" sz="20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I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IN" sz="20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0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1" dirty="0"/>
                  <a:t>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227320-3740-444A-9EEB-D53333399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4687224"/>
                <a:ext cx="4394473" cy="514564"/>
              </a:xfrm>
              <a:prstGeom prst="rect">
                <a:avLst/>
              </a:prstGeom>
              <a:blipFill>
                <a:blip r:embed="rId5"/>
                <a:stretch>
                  <a:fillRect r="-277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0E05240-9AFF-4D99-B34D-72F1D901D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23" y="1773315"/>
            <a:ext cx="4080365" cy="342847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63A45C4-6E27-402A-9F75-67FE536AE52A}"/>
              </a:ext>
            </a:extLst>
          </p:cNvPr>
          <p:cNvSpPr txBox="1">
            <a:spLocks/>
          </p:cNvSpPr>
          <p:nvPr/>
        </p:nvSpPr>
        <p:spPr>
          <a:xfrm>
            <a:off x="8260776" y="5081238"/>
            <a:ext cx="2375095" cy="46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1400" i="1" u="sng" dirty="0">
                <a:solidFill>
                  <a:srgbClr val="0000A5"/>
                </a:solidFill>
              </a:rPr>
              <a:t>Goren et al., 2014</a:t>
            </a:r>
          </a:p>
          <a:p>
            <a:pPr marL="0" indent="0" algn="ctr">
              <a:buNone/>
            </a:pPr>
            <a:endParaRPr lang="en-IN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4A1F45-46F2-4B37-9952-974531DFE9A6}"/>
              </a:ext>
            </a:extLst>
          </p:cNvPr>
          <p:cNvSpPr/>
          <p:nvPr/>
        </p:nvSpPr>
        <p:spPr>
          <a:xfrm>
            <a:off x="7280070" y="542655"/>
            <a:ext cx="1801504" cy="79232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91571 w 914400"/>
              <a:gd name="connsiteY0" fmla="*/ 0 h 1132764"/>
              <a:gd name="connsiteX1" fmla="*/ 914400 w 914400"/>
              <a:gd name="connsiteY1" fmla="*/ 218364 h 1132764"/>
              <a:gd name="connsiteX2" fmla="*/ 914400 w 914400"/>
              <a:gd name="connsiteY2" fmla="*/ 1132764 h 1132764"/>
              <a:gd name="connsiteX3" fmla="*/ 0 w 914400"/>
              <a:gd name="connsiteY3" fmla="*/ 1132764 h 1132764"/>
              <a:gd name="connsiteX4" fmla="*/ 791571 w 914400"/>
              <a:gd name="connsiteY4" fmla="*/ 0 h 1132764"/>
              <a:gd name="connsiteX0" fmla="*/ 791571 w 1201003"/>
              <a:gd name="connsiteY0" fmla="*/ 4094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791571 w 1201003"/>
              <a:gd name="connsiteY4" fmla="*/ 40944 h 1173708"/>
              <a:gd name="connsiteX0" fmla="*/ 409434 w 1201003"/>
              <a:gd name="connsiteY0" fmla="*/ 28660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34 w 1201003"/>
              <a:gd name="connsiteY4" fmla="*/ 286604 h 1173708"/>
              <a:gd name="connsiteX0" fmla="*/ 40944 w 1201003"/>
              <a:gd name="connsiteY0" fmla="*/ 368491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4 w 1201003"/>
              <a:gd name="connsiteY4" fmla="*/ 368491 h 1173708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1842448"/>
              <a:gd name="connsiteY0" fmla="*/ 27297 h 859810"/>
              <a:gd name="connsiteX1" fmla="*/ 914400 w 1842448"/>
              <a:gd name="connsiteY1" fmla="*/ 0 h 859810"/>
              <a:gd name="connsiteX2" fmla="*/ 1842448 w 1842448"/>
              <a:gd name="connsiteY2" fmla="*/ 859810 h 859810"/>
              <a:gd name="connsiteX3" fmla="*/ 0 w 1842448"/>
              <a:gd name="connsiteY3" fmla="*/ 832514 h 859810"/>
              <a:gd name="connsiteX4" fmla="*/ 40944 w 1842448"/>
              <a:gd name="connsiteY4" fmla="*/ 27297 h 859810"/>
              <a:gd name="connsiteX0" fmla="*/ 40944 w 1842448"/>
              <a:gd name="connsiteY0" fmla="*/ 0 h 832513"/>
              <a:gd name="connsiteX1" fmla="*/ 914400 w 1842448"/>
              <a:gd name="connsiteY1" fmla="*/ 40942 h 832513"/>
              <a:gd name="connsiteX2" fmla="*/ 1842448 w 1842448"/>
              <a:gd name="connsiteY2" fmla="*/ 832513 h 832513"/>
              <a:gd name="connsiteX3" fmla="*/ 0 w 1842448"/>
              <a:gd name="connsiteY3" fmla="*/ 805217 h 832513"/>
              <a:gd name="connsiteX4" fmla="*/ 40944 w 1842448"/>
              <a:gd name="connsiteY4" fmla="*/ 0 h 832513"/>
              <a:gd name="connsiteX0" fmla="*/ 40944 w 1842448"/>
              <a:gd name="connsiteY0" fmla="*/ 3936 h 836449"/>
              <a:gd name="connsiteX1" fmla="*/ 920010 w 1842448"/>
              <a:gd name="connsiteY1" fmla="*/ 0 h 836449"/>
              <a:gd name="connsiteX2" fmla="*/ 1842448 w 1842448"/>
              <a:gd name="connsiteY2" fmla="*/ 836449 h 836449"/>
              <a:gd name="connsiteX3" fmla="*/ 0 w 1842448"/>
              <a:gd name="connsiteY3" fmla="*/ 809153 h 836449"/>
              <a:gd name="connsiteX4" fmla="*/ 40944 w 1842448"/>
              <a:gd name="connsiteY4" fmla="*/ 3936 h 836449"/>
              <a:gd name="connsiteX0" fmla="*/ 0 w 1801504"/>
              <a:gd name="connsiteY0" fmla="*/ 3936 h 836449"/>
              <a:gd name="connsiteX1" fmla="*/ 879066 w 1801504"/>
              <a:gd name="connsiteY1" fmla="*/ 0 h 836449"/>
              <a:gd name="connsiteX2" fmla="*/ 1801504 w 1801504"/>
              <a:gd name="connsiteY2" fmla="*/ 836449 h 836449"/>
              <a:gd name="connsiteX3" fmla="*/ 9545 w 1801504"/>
              <a:gd name="connsiteY3" fmla="*/ 792324 h 836449"/>
              <a:gd name="connsiteX4" fmla="*/ 0 w 1801504"/>
              <a:gd name="connsiteY4" fmla="*/ 3936 h 836449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9545 w 1801504"/>
              <a:gd name="connsiteY3" fmla="*/ 792324 h 792324"/>
              <a:gd name="connsiteX4" fmla="*/ 0 w 1801504"/>
              <a:gd name="connsiteY4" fmla="*/ 3936 h 792324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3935 w 1801504"/>
              <a:gd name="connsiteY3" fmla="*/ 792324 h 792324"/>
              <a:gd name="connsiteX4" fmla="*/ 0 w 1801504"/>
              <a:gd name="connsiteY4" fmla="*/ 3936 h 7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504" h="792324">
                <a:moveTo>
                  <a:pt x="0" y="3936"/>
                </a:moveTo>
                <a:lnTo>
                  <a:pt x="879066" y="0"/>
                </a:lnTo>
                <a:lnTo>
                  <a:pt x="1801504" y="785961"/>
                </a:lnTo>
                <a:lnTo>
                  <a:pt x="3935" y="792324"/>
                </a:lnTo>
                <a:cubicBezTo>
                  <a:pt x="2623" y="529528"/>
                  <a:pt x="1312" y="266732"/>
                  <a:pt x="0" y="39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B44A9B61-3DD3-4ED5-8F21-3FDD890392FF}"/>
              </a:ext>
            </a:extLst>
          </p:cNvPr>
          <p:cNvSpPr/>
          <p:nvPr/>
        </p:nvSpPr>
        <p:spPr>
          <a:xfrm rot="10800000">
            <a:off x="8237846" y="544769"/>
            <a:ext cx="1801504" cy="79232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91571 w 914400"/>
              <a:gd name="connsiteY0" fmla="*/ 0 h 1132764"/>
              <a:gd name="connsiteX1" fmla="*/ 914400 w 914400"/>
              <a:gd name="connsiteY1" fmla="*/ 218364 h 1132764"/>
              <a:gd name="connsiteX2" fmla="*/ 914400 w 914400"/>
              <a:gd name="connsiteY2" fmla="*/ 1132764 h 1132764"/>
              <a:gd name="connsiteX3" fmla="*/ 0 w 914400"/>
              <a:gd name="connsiteY3" fmla="*/ 1132764 h 1132764"/>
              <a:gd name="connsiteX4" fmla="*/ 791571 w 914400"/>
              <a:gd name="connsiteY4" fmla="*/ 0 h 1132764"/>
              <a:gd name="connsiteX0" fmla="*/ 791571 w 1201003"/>
              <a:gd name="connsiteY0" fmla="*/ 4094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791571 w 1201003"/>
              <a:gd name="connsiteY4" fmla="*/ 40944 h 1173708"/>
              <a:gd name="connsiteX0" fmla="*/ 409434 w 1201003"/>
              <a:gd name="connsiteY0" fmla="*/ 28660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34 w 1201003"/>
              <a:gd name="connsiteY4" fmla="*/ 286604 h 1173708"/>
              <a:gd name="connsiteX0" fmla="*/ 40944 w 1201003"/>
              <a:gd name="connsiteY0" fmla="*/ 368491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4 w 1201003"/>
              <a:gd name="connsiteY4" fmla="*/ 368491 h 1173708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1842448"/>
              <a:gd name="connsiteY0" fmla="*/ 27297 h 859810"/>
              <a:gd name="connsiteX1" fmla="*/ 914400 w 1842448"/>
              <a:gd name="connsiteY1" fmla="*/ 0 h 859810"/>
              <a:gd name="connsiteX2" fmla="*/ 1842448 w 1842448"/>
              <a:gd name="connsiteY2" fmla="*/ 859810 h 859810"/>
              <a:gd name="connsiteX3" fmla="*/ 0 w 1842448"/>
              <a:gd name="connsiteY3" fmla="*/ 832514 h 859810"/>
              <a:gd name="connsiteX4" fmla="*/ 40944 w 1842448"/>
              <a:gd name="connsiteY4" fmla="*/ 27297 h 859810"/>
              <a:gd name="connsiteX0" fmla="*/ 40944 w 1842448"/>
              <a:gd name="connsiteY0" fmla="*/ 0 h 832513"/>
              <a:gd name="connsiteX1" fmla="*/ 914400 w 1842448"/>
              <a:gd name="connsiteY1" fmla="*/ 40942 h 832513"/>
              <a:gd name="connsiteX2" fmla="*/ 1842448 w 1842448"/>
              <a:gd name="connsiteY2" fmla="*/ 832513 h 832513"/>
              <a:gd name="connsiteX3" fmla="*/ 0 w 1842448"/>
              <a:gd name="connsiteY3" fmla="*/ 805217 h 832513"/>
              <a:gd name="connsiteX4" fmla="*/ 40944 w 1842448"/>
              <a:gd name="connsiteY4" fmla="*/ 0 h 832513"/>
              <a:gd name="connsiteX0" fmla="*/ 40944 w 1842448"/>
              <a:gd name="connsiteY0" fmla="*/ 3936 h 836449"/>
              <a:gd name="connsiteX1" fmla="*/ 920010 w 1842448"/>
              <a:gd name="connsiteY1" fmla="*/ 0 h 836449"/>
              <a:gd name="connsiteX2" fmla="*/ 1842448 w 1842448"/>
              <a:gd name="connsiteY2" fmla="*/ 836449 h 836449"/>
              <a:gd name="connsiteX3" fmla="*/ 0 w 1842448"/>
              <a:gd name="connsiteY3" fmla="*/ 809153 h 836449"/>
              <a:gd name="connsiteX4" fmla="*/ 40944 w 1842448"/>
              <a:gd name="connsiteY4" fmla="*/ 3936 h 836449"/>
              <a:gd name="connsiteX0" fmla="*/ 0 w 1801504"/>
              <a:gd name="connsiteY0" fmla="*/ 3936 h 836449"/>
              <a:gd name="connsiteX1" fmla="*/ 879066 w 1801504"/>
              <a:gd name="connsiteY1" fmla="*/ 0 h 836449"/>
              <a:gd name="connsiteX2" fmla="*/ 1801504 w 1801504"/>
              <a:gd name="connsiteY2" fmla="*/ 836449 h 836449"/>
              <a:gd name="connsiteX3" fmla="*/ 9545 w 1801504"/>
              <a:gd name="connsiteY3" fmla="*/ 792324 h 836449"/>
              <a:gd name="connsiteX4" fmla="*/ 0 w 1801504"/>
              <a:gd name="connsiteY4" fmla="*/ 3936 h 836449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9545 w 1801504"/>
              <a:gd name="connsiteY3" fmla="*/ 792324 h 792324"/>
              <a:gd name="connsiteX4" fmla="*/ 0 w 1801504"/>
              <a:gd name="connsiteY4" fmla="*/ 3936 h 792324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3935 w 1801504"/>
              <a:gd name="connsiteY3" fmla="*/ 792324 h 792324"/>
              <a:gd name="connsiteX4" fmla="*/ 0 w 1801504"/>
              <a:gd name="connsiteY4" fmla="*/ 3936 h 7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504" h="792324">
                <a:moveTo>
                  <a:pt x="0" y="3936"/>
                </a:moveTo>
                <a:lnTo>
                  <a:pt x="879066" y="0"/>
                </a:lnTo>
                <a:lnTo>
                  <a:pt x="1801504" y="785961"/>
                </a:lnTo>
                <a:lnTo>
                  <a:pt x="3935" y="792324"/>
                </a:lnTo>
                <a:cubicBezTo>
                  <a:pt x="2623" y="529528"/>
                  <a:pt x="1312" y="266732"/>
                  <a:pt x="0" y="393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2443C-4699-41B1-A49F-FA6072DBF88E}"/>
              </a:ext>
            </a:extLst>
          </p:cNvPr>
          <p:cNvSpPr txBox="1"/>
          <p:nvPr/>
        </p:nvSpPr>
        <p:spPr>
          <a:xfrm>
            <a:off x="7509039" y="817366"/>
            <a:ext cx="794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Foot Wall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DF4F4A-D8F6-4828-80C2-EB005A525B9A}"/>
              </a:ext>
            </a:extLst>
          </p:cNvPr>
          <p:cNvSpPr txBox="1"/>
          <p:nvPr/>
        </p:nvSpPr>
        <p:spPr>
          <a:xfrm>
            <a:off x="8684381" y="511566"/>
            <a:ext cx="103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Hanging Wall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8E7621A-A39D-4ADA-8FE9-7C8DA8F1E025}"/>
              </a:ext>
            </a:extLst>
          </p:cNvPr>
          <p:cNvSpPr/>
          <p:nvPr/>
        </p:nvSpPr>
        <p:spPr>
          <a:xfrm rot="21359157">
            <a:off x="8311973" y="794663"/>
            <a:ext cx="230237" cy="212686"/>
          </a:xfrm>
          <a:custGeom>
            <a:avLst/>
            <a:gdLst>
              <a:gd name="connsiteX0" fmla="*/ 0 w 312314"/>
              <a:gd name="connsiteY0" fmla="*/ 0 h 249550"/>
              <a:gd name="connsiteX1" fmla="*/ 271305 w 312314"/>
              <a:gd name="connsiteY1" fmla="*/ 226088 h 249550"/>
              <a:gd name="connsiteX2" fmla="*/ 306474 w 312314"/>
              <a:gd name="connsiteY2" fmla="*/ 231112 h 249550"/>
              <a:gd name="connsiteX0" fmla="*/ 0 w 274646"/>
              <a:gd name="connsiteY0" fmla="*/ 0 h 258224"/>
              <a:gd name="connsiteX1" fmla="*/ 271305 w 274646"/>
              <a:gd name="connsiteY1" fmla="*/ 226088 h 258224"/>
              <a:gd name="connsiteX2" fmla="*/ 155749 w 274646"/>
              <a:gd name="connsiteY2" fmla="*/ 246184 h 258224"/>
              <a:gd name="connsiteX0" fmla="*/ 0 w 304237"/>
              <a:gd name="connsiteY0" fmla="*/ 0 h 283199"/>
              <a:gd name="connsiteX1" fmla="*/ 301450 w 304237"/>
              <a:gd name="connsiteY1" fmla="*/ 266281 h 283199"/>
              <a:gd name="connsiteX2" fmla="*/ 155749 w 304237"/>
              <a:gd name="connsiteY2" fmla="*/ 246184 h 283199"/>
              <a:gd name="connsiteX0" fmla="*/ 0 w 328236"/>
              <a:gd name="connsiteY0" fmla="*/ 0 h 303214"/>
              <a:gd name="connsiteX1" fmla="*/ 301450 w 328236"/>
              <a:gd name="connsiteY1" fmla="*/ 266281 h 303214"/>
              <a:gd name="connsiteX2" fmla="*/ 155749 w 328236"/>
              <a:gd name="connsiteY2" fmla="*/ 246184 h 30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236" h="303214">
                <a:moveTo>
                  <a:pt x="0" y="0"/>
                </a:moveTo>
                <a:cubicBezTo>
                  <a:pt x="110113" y="93784"/>
                  <a:pt x="195105" y="180032"/>
                  <a:pt x="301450" y="266281"/>
                </a:cubicBezTo>
                <a:cubicBezTo>
                  <a:pt x="407795" y="352530"/>
                  <a:pt x="163704" y="262931"/>
                  <a:pt x="155749" y="2461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A74DD57-DDBF-4D76-B17A-F7044F74D02E}"/>
              </a:ext>
            </a:extLst>
          </p:cNvPr>
          <p:cNvSpPr/>
          <p:nvPr/>
        </p:nvSpPr>
        <p:spPr>
          <a:xfrm rot="10630362">
            <a:off x="8449041" y="653201"/>
            <a:ext cx="230237" cy="212686"/>
          </a:xfrm>
          <a:custGeom>
            <a:avLst/>
            <a:gdLst>
              <a:gd name="connsiteX0" fmla="*/ 0 w 312314"/>
              <a:gd name="connsiteY0" fmla="*/ 0 h 249550"/>
              <a:gd name="connsiteX1" fmla="*/ 271305 w 312314"/>
              <a:gd name="connsiteY1" fmla="*/ 226088 h 249550"/>
              <a:gd name="connsiteX2" fmla="*/ 306474 w 312314"/>
              <a:gd name="connsiteY2" fmla="*/ 231112 h 249550"/>
              <a:gd name="connsiteX0" fmla="*/ 0 w 274646"/>
              <a:gd name="connsiteY0" fmla="*/ 0 h 258224"/>
              <a:gd name="connsiteX1" fmla="*/ 271305 w 274646"/>
              <a:gd name="connsiteY1" fmla="*/ 226088 h 258224"/>
              <a:gd name="connsiteX2" fmla="*/ 155749 w 274646"/>
              <a:gd name="connsiteY2" fmla="*/ 246184 h 258224"/>
              <a:gd name="connsiteX0" fmla="*/ 0 w 304237"/>
              <a:gd name="connsiteY0" fmla="*/ 0 h 283199"/>
              <a:gd name="connsiteX1" fmla="*/ 301450 w 304237"/>
              <a:gd name="connsiteY1" fmla="*/ 266281 h 283199"/>
              <a:gd name="connsiteX2" fmla="*/ 155749 w 304237"/>
              <a:gd name="connsiteY2" fmla="*/ 246184 h 283199"/>
              <a:gd name="connsiteX0" fmla="*/ 0 w 328236"/>
              <a:gd name="connsiteY0" fmla="*/ 0 h 303214"/>
              <a:gd name="connsiteX1" fmla="*/ 301450 w 328236"/>
              <a:gd name="connsiteY1" fmla="*/ 266281 h 303214"/>
              <a:gd name="connsiteX2" fmla="*/ 155749 w 328236"/>
              <a:gd name="connsiteY2" fmla="*/ 246184 h 30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236" h="303214">
                <a:moveTo>
                  <a:pt x="0" y="0"/>
                </a:moveTo>
                <a:cubicBezTo>
                  <a:pt x="110113" y="93784"/>
                  <a:pt x="195105" y="180032"/>
                  <a:pt x="301450" y="266281"/>
                </a:cubicBezTo>
                <a:cubicBezTo>
                  <a:pt x="407795" y="352530"/>
                  <a:pt x="163704" y="262931"/>
                  <a:pt x="155749" y="246184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35790-212F-4387-9A4C-A56E89427DC0}"/>
              </a:ext>
            </a:extLst>
          </p:cNvPr>
          <p:cNvCxnSpPr>
            <a:cxnSpLocks/>
          </p:cNvCxnSpPr>
          <p:nvPr/>
        </p:nvCxnSpPr>
        <p:spPr>
          <a:xfrm>
            <a:off x="7662577" y="174833"/>
            <a:ext cx="0" cy="33673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4B8BF77-7233-48D4-83B9-85DEA8411F0C}"/>
              </a:ext>
            </a:extLst>
          </p:cNvPr>
          <p:cNvSpPr txBox="1"/>
          <p:nvPr/>
        </p:nvSpPr>
        <p:spPr>
          <a:xfrm>
            <a:off x="7309387" y="136524"/>
            <a:ext cx="30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U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C13E6B-9B96-441C-9F30-87CE68EC5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145" y="1656213"/>
            <a:ext cx="2914955" cy="33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1.11111E-6 0.00023 C -0.0007 -0.00116 -0.00139 -0.00232 -0.00208 -0.00324 C -0.00278 -0.00417 -0.00417 -0.0051 -0.00417 -0.00486 C -0.0059 -0.00834 -0.00486 -0.00741 -0.0066 -0.0088 C -0.00764 -0.01088 -0.00781 -0.01181 -0.00903 -0.01297 C -0.00938 -0.01343 -0.00972 -0.01366 -0.01007 -0.01389 C -0.01076 -0.01667 -0.0099 -0.01412 -0.01146 -0.01621 C -0.01181 -0.01667 -0.01198 -0.01736 -0.01215 -0.0176 C -0.0125 -0.01806 -0.01302 -0.01829 -0.0132 -0.01852 C -0.01667 -0.02246 -0.01233 -0.01783 -0.01493 -0.0213 C -0.01528 -0.02176 -0.0158 -0.02199 -0.01597 -0.02223 C -0.01667 -0.02315 -0.01806 -0.02547 -0.0191 -0.02593 C -0.01962 -0.02639 -0.02014 -0.02639 -0.02049 -0.02639 L -0.02361 -0.02917 L -0.02465 -0.0301 L -0.0257 -0.03102 C -0.02778 -0.03496 -0.02448 -0.02894 -0.02847 -0.03426 C -0.02882 -0.03473 -0.02917 -0.03542 -0.02951 -0.03565 L -0.03264 -0.03843 C -0.03299 -0.03889 -0.03351 -0.03912 -0.03368 -0.03935 C -0.03403 -0.03982 -0.03438 -0.04051 -0.03472 -0.04074 C -0.03507 -0.04121 -0.03542 -0.04121 -0.03576 -0.04121 C -0.03663 -0.04445 -0.03559 -0.04098 -0.03715 -0.04352 C -0.03785 -0.04445 -0.0382 -0.04537 -0.03854 -0.0463 C -0.03889 -0.04676 -0.03889 -0.04746 -0.03924 -0.04769 C -0.04063 -0.04885 -0.04011 -0.04815 -0.04063 -0.04954 L -0.04063 -0.04931 " pathEditMode="relative" rAng="0" ptsTypes="AAAAAAAAAAAAAAAAAAAAAAAAAA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5" grpId="0"/>
      <p:bldP spid="16" grpId="0" animBg="1"/>
      <p:bldP spid="17" grpId="0" animBg="1"/>
      <p:bldP spid="17" grpId="1" animBg="1"/>
      <p:bldP spid="18" grpId="0"/>
      <p:bldP spid="19" grpId="0"/>
      <p:bldP spid="20" grpId="0" animBg="1"/>
      <p:bldP spid="21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0289-035D-2D6B-9AFA-11053B7E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Landscape evolution </a:t>
            </a:r>
            <a:r>
              <a:rPr lang="en-IN" dirty="0" err="1"/>
              <a:t>modeling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A1F9-ED73-F110-3630-A608B7FD8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531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4EB0-FE91-1AE7-8254-93B6BF1B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Few geomorphic markers and indices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9A92-54B3-9D22-0E0A-2BC4E4C38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56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2A4F-F772-6E2D-7D21-D4BE5887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slide of a fluvial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B3482-EC3F-5D6F-FBAC-6D690DAFA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F1F4-0EAE-AF19-E540-592C726F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Inversion of river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E2DE0-20D0-029B-D6F1-0B20F515D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187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6B53-98E6-7FBF-5401-1EA72E95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3E928-C79B-AD15-F114-5C0672EFC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44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ECCC-777F-0B85-BDDC-32610F83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Parametrization of fluvial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91313-1DDE-4E2B-055F-DCA1B2291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64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D951-F8A6-46CA-B04D-93E8BEE5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D11F-B324-4EE3-A39D-EE9BA5D827DB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83968-24CA-4510-B6B3-82547797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E28FC-9E2E-4CC8-B4F8-9997681A937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4C5A9-586D-4476-B887-A58AE1C43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235744"/>
            <a:ext cx="8515350" cy="6386513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06D1F6-1806-41BE-9151-7F0C1F9B5AB7}"/>
              </a:ext>
            </a:extLst>
          </p:cNvPr>
          <p:cNvSpPr/>
          <p:nvPr/>
        </p:nvSpPr>
        <p:spPr>
          <a:xfrm>
            <a:off x="8374743" y="1524001"/>
            <a:ext cx="624114" cy="667657"/>
          </a:xfrm>
          <a:custGeom>
            <a:avLst/>
            <a:gdLst>
              <a:gd name="connsiteX0" fmla="*/ 624114 w 624114"/>
              <a:gd name="connsiteY0" fmla="*/ 0 h 667657"/>
              <a:gd name="connsiteX1" fmla="*/ 595086 w 624114"/>
              <a:gd name="connsiteY1" fmla="*/ 72571 h 667657"/>
              <a:gd name="connsiteX2" fmla="*/ 551543 w 624114"/>
              <a:gd name="connsiteY2" fmla="*/ 101600 h 667657"/>
              <a:gd name="connsiteX3" fmla="*/ 537028 w 624114"/>
              <a:gd name="connsiteY3" fmla="*/ 145143 h 667657"/>
              <a:gd name="connsiteX4" fmla="*/ 508000 w 624114"/>
              <a:gd name="connsiteY4" fmla="*/ 188686 h 667657"/>
              <a:gd name="connsiteX5" fmla="*/ 449943 w 624114"/>
              <a:gd name="connsiteY5" fmla="*/ 275771 h 667657"/>
              <a:gd name="connsiteX6" fmla="*/ 391886 w 624114"/>
              <a:gd name="connsiteY6" fmla="*/ 348343 h 667657"/>
              <a:gd name="connsiteX7" fmla="*/ 333828 w 624114"/>
              <a:gd name="connsiteY7" fmla="*/ 406400 h 667657"/>
              <a:gd name="connsiteX8" fmla="*/ 319314 w 624114"/>
              <a:gd name="connsiteY8" fmla="*/ 449943 h 667657"/>
              <a:gd name="connsiteX9" fmla="*/ 275771 w 624114"/>
              <a:gd name="connsiteY9" fmla="*/ 464457 h 667657"/>
              <a:gd name="connsiteX10" fmla="*/ 232228 w 624114"/>
              <a:gd name="connsiteY10" fmla="*/ 493486 h 667657"/>
              <a:gd name="connsiteX11" fmla="*/ 116114 w 624114"/>
              <a:gd name="connsiteY11" fmla="*/ 595086 h 667657"/>
              <a:gd name="connsiteX12" fmla="*/ 72571 w 624114"/>
              <a:gd name="connsiteY12" fmla="*/ 624114 h 667657"/>
              <a:gd name="connsiteX13" fmla="*/ 29028 w 624114"/>
              <a:gd name="connsiteY13" fmla="*/ 653143 h 667657"/>
              <a:gd name="connsiteX14" fmla="*/ 0 w 624114"/>
              <a:gd name="connsiteY14" fmla="*/ 667657 h 66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4114" h="667657">
                <a:moveTo>
                  <a:pt x="624114" y="0"/>
                </a:moveTo>
                <a:cubicBezTo>
                  <a:pt x="614438" y="24190"/>
                  <a:pt x="610229" y="51370"/>
                  <a:pt x="595086" y="72571"/>
                </a:cubicBezTo>
                <a:cubicBezTo>
                  <a:pt x="584947" y="86766"/>
                  <a:pt x="562440" y="87978"/>
                  <a:pt x="551543" y="101600"/>
                </a:cubicBezTo>
                <a:cubicBezTo>
                  <a:pt x="541985" y="113547"/>
                  <a:pt x="543870" y="131459"/>
                  <a:pt x="537028" y="145143"/>
                </a:cubicBezTo>
                <a:cubicBezTo>
                  <a:pt x="529227" y="160745"/>
                  <a:pt x="515801" y="173084"/>
                  <a:pt x="508000" y="188686"/>
                </a:cubicBezTo>
                <a:cubicBezTo>
                  <a:pt x="465991" y="272705"/>
                  <a:pt x="532484" y="193232"/>
                  <a:pt x="449943" y="275771"/>
                </a:cubicBezTo>
                <a:cubicBezTo>
                  <a:pt x="413459" y="385218"/>
                  <a:pt x="466916" y="254554"/>
                  <a:pt x="391886" y="348343"/>
                </a:cubicBezTo>
                <a:cubicBezTo>
                  <a:pt x="335590" y="418714"/>
                  <a:pt x="428828" y="374734"/>
                  <a:pt x="333828" y="406400"/>
                </a:cubicBezTo>
                <a:cubicBezTo>
                  <a:pt x="328990" y="420914"/>
                  <a:pt x="330132" y="439125"/>
                  <a:pt x="319314" y="449943"/>
                </a:cubicBezTo>
                <a:cubicBezTo>
                  <a:pt x="308496" y="460761"/>
                  <a:pt x="289455" y="457615"/>
                  <a:pt x="275771" y="464457"/>
                </a:cubicBezTo>
                <a:cubicBezTo>
                  <a:pt x="260169" y="472258"/>
                  <a:pt x="246742" y="483810"/>
                  <a:pt x="232228" y="493486"/>
                </a:cubicBezTo>
                <a:cubicBezTo>
                  <a:pt x="183848" y="566057"/>
                  <a:pt x="217714" y="527354"/>
                  <a:pt x="116114" y="595086"/>
                </a:cubicBezTo>
                <a:lnTo>
                  <a:pt x="72571" y="624114"/>
                </a:lnTo>
                <a:cubicBezTo>
                  <a:pt x="58057" y="633790"/>
                  <a:pt x="44630" y="645342"/>
                  <a:pt x="29028" y="653143"/>
                </a:cubicBezTo>
                <a:lnTo>
                  <a:pt x="0" y="667657"/>
                </a:lnTo>
              </a:path>
            </a:pathLst>
          </a:custGeom>
          <a:noFill/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949CE69-546A-4290-ACAE-F9905AE2C2E9}"/>
              </a:ext>
            </a:extLst>
          </p:cNvPr>
          <p:cNvSpPr/>
          <p:nvPr/>
        </p:nvSpPr>
        <p:spPr>
          <a:xfrm>
            <a:off x="8296275" y="2105731"/>
            <a:ext cx="71438" cy="77115"/>
          </a:xfrm>
          <a:custGeom>
            <a:avLst/>
            <a:gdLst>
              <a:gd name="connsiteX0" fmla="*/ 33338 w 71438"/>
              <a:gd name="connsiteY0" fmla="*/ 4058 h 77115"/>
              <a:gd name="connsiteX1" fmla="*/ 9525 w 71438"/>
              <a:gd name="connsiteY1" fmla="*/ 23108 h 77115"/>
              <a:gd name="connsiteX2" fmla="*/ 0 w 71438"/>
              <a:gd name="connsiteY2" fmla="*/ 61208 h 77115"/>
              <a:gd name="connsiteX3" fmla="*/ 4763 w 71438"/>
              <a:gd name="connsiteY3" fmla="*/ 75495 h 77115"/>
              <a:gd name="connsiteX4" fmla="*/ 52388 w 71438"/>
              <a:gd name="connsiteY4" fmla="*/ 61208 h 77115"/>
              <a:gd name="connsiteX5" fmla="*/ 57150 w 71438"/>
              <a:gd name="connsiteY5" fmla="*/ 46920 h 77115"/>
              <a:gd name="connsiteX6" fmla="*/ 71438 w 71438"/>
              <a:gd name="connsiteY6" fmla="*/ 18345 h 77115"/>
              <a:gd name="connsiteX7" fmla="*/ 61913 w 71438"/>
              <a:gd name="connsiteY7" fmla="*/ 4058 h 77115"/>
              <a:gd name="connsiteX8" fmla="*/ 33338 w 71438"/>
              <a:gd name="connsiteY8" fmla="*/ 4058 h 7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438" h="77115">
                <a:moveTo>
                  <a:pt x="33338" y="4058"/>
                </a:moveTo>
                <a:cubicBezTo>
                  <a:pt x="24607" y="7233"/>
                  <a:pt x="16140" y="15390"/>
                  <a:pt x="9525" y="23108"/>
                </a:cubicBezTo>
                <a:cubicBezTo>
                  <a:pt x="5706" y="27564"/>
                  <a:pt x="100" y="60710"/>
                  <a:pt x="0" y="61208"/>
                </a:cubicBezTo>
                <a:cubicBezTo>
                  <a:pt x="1588" y="65970"/>
                  <a:pt x="-107" y="74277"/>
                  <a:pt x="4763" y="75495"/>
                </a:cubicBezTo>
                <a:cubicBezTo>
                  <a:pt x="27051" y="81067"/>
                  <a:pt x="37284" y="71277"/>
                  <a:pt x="52388" y="61208"/>
                </a:cubicBezTo>
                <a:cubicBezTo>
                  <a:pt x="53975" y="56445"/>
                  <a:pt x="54905" y="51410"/>
                  <a:pt x="57150" y="46920"/>
                </a:cubicBezTo>
                <a:cubicBezTo>
                  <a:pt x="75618" y="9983"/>
                  <a:pt x="59463" y="54266"/>
                  <a:pt x="71438" y="18345"/>
                </a:cubicBezTo>
                <a:cubicBezTo>
                  <a:pt x="68263" y="13583"/>
                  <a:pt x="66382" y="7634"/>
                  <a:pt x="61913" y="4058"/>
                </a:cubicBezTo>
                <a:cubicBezTo>
                  <a:pt x="52821" y="-3215"/>
                  <a:pt x="42069" y="883"/>
                  <a:pt x="33338" y="4058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3DEFD0B-7C03-44FE-AE45-9B5126549296}"/>
              </a:ext>
            </a:extLst>
          </p:cNvPr>
          <p:cNvSpPr/>
          <p:nvPr/>
        </p:nvSpPr>
        <p:spPr>
          <a:xfrm>
            <a:off x="8342619" y="2218067"/>
            <a:ext cx="44145" cy="34642"/>
          </a:xfrm>
          <a:custGeom>
            <a:avLst/>
            <a:gdLst>
              <a:gd name="connsiteX0" fmla="*/ 1282 w 44145"/>
              <a:gd name="connsiteY0" fmla="*/ 1258 h 34642"/>
              <a:gd name="connsiteX1" fmla="*/ 6045 w 44145"/>
              <a:gd name="connsiteY1" fmla="*/ 29833 h 34642"/>
              <a:gd name="connsiteX2" fmla="*/ 44145 w 44145"/>
              <a:gd name="connsiteY2" fmla="*/ 29833 h 34642"/>
              <a:gd name="connsiteX3" fmla="*/ 25095 w 44145"/>
              <a:gd name="connsiteY3" fmla="*/ 6021 h 34642"/>
              <a:gd name="connsiteX4" fmla="*/ 1282 w 44145"/>
              <a:gd name="connsiteY4" fmla="*/ 1258 h 3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45" h="34642">
                <a:moveTo>
                  <a:pt x="1282" y="1258"/>
                </a:moveTo>
                <a:cubicBezTo>
                  <a:pt x="-1893" y="5227"/>
                  <a:pt x="1254" y="21449"/>
                  <a:pt x="6045" y="29833"/>
                </a:cubicBezTo>
                <a:cubicBezTo>
                  <a:pt x="12053" y="40348"/>
                  <a:pt x="41142" y="30434"/>
                  <a:pt x="44145" y="29833"/>
                </a:cubicBezTo>
                <a:cubicBezTo>
                  <a:pt x="38652" y="13355"/>
                  <a:pt x="42328" y="14638"/>
                  <a:pt x="25095" y="6021"/>
                </a:cubicBezTo>
                <a:cubicBezTo>
                  <a:pt x="20605" y="3776"/>
                  <a:pt x="4457" y="-2711"/>
                  <a:pt x="1282" y="1258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BFC8D8-1EF1-4C1B-A660-7E933CCD7783}"/>
              </a:ext>
            </a:extLst>
          </p:cNvPr>
          <p:cNvSpPr/>
          <p:nvPr/>
        </p:nvSpPr>
        <p:spPr>
          <a:xfrm>
            <a:off x="8205789" y="2105026"/>
            <a:ext cx="71437" cy="61913"/>
          </a:xfrm>
          <a:custGeom>
            <a:avLst/>
            <a:gdLst>
              <a:gd name="connsiteX0" fmla="*/ 66675 w 71437"/>
              <a:gd name="connsiteY0" fmla="*/ 0 h 61913"/>
              <a:gd name="connsiteX1" fmla="*/ 42862 w 71437"/>
              <a:gd name="connsiteY1" fmla="*/ 4763 h 61913"/>
              <a:gd name="connsiteX2" fmla="*/ 14287 w 71437"/>
              <a:gd name="connsiteY2" fmla="*/ 14288 h 61913"/>
              <a:gd name="connsiteX3" fmla="*/ 0 w 71437"/>
              <a:gd name="connsiteY3" fmla="*/ 42863 h 61913"/>
              <a:gd name="connsiteX4" fmla="*/ 4762 w 71437"/>
              <a:gd name="connsiteY4" fmla="*/ 61913 h 61913"/>
              <a:gd name="connsiteX5" fmla="*/ 38100 w 71437"/>
              <a:gd name="connsiteY5" fmla="*/ 57150 h 61913"/>
              <a:gd name="connsiteX6" fmla="*/ 71437 w 71437"/>
              <a:gd name="connsiteY6" fmla="*/ 47625 h 61913"/>
              <a:gd name="connsiteX7" fmla="*/ 66675 w 71437"/>
              <a:gd name="connsiteY7" fmla="*/ 0 h 6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437" h="61913">
                <a:moveTo>
                  <a:pt x="66675" y="0"/>
                </a:moveTo>
                <a:cubicBezTo>
                  <a:pt x="58737" y="1588"/>
                  <a:pt x="50672" y="2633"/>
                  <a:pt x="42862" y="4763"/>
                </a:cubicBezTo>
                <a:cubicBezTo>
                  <a:pt x="33176" y="7405"/>
                  <a:pt x="14287" y="14288"/>
                  <a:pt x="14287" y="14288"/>
                </a:cubicBezTo>
                <a:cubicBezTo>
                  <a:pt x="9470" y="21514"/>
                  <a:pt x="0" y="33002"/>
                  <a:pt x="0" y="42863"/>
                </a:cubicBezTo>
                <a:cubicBezTo>
                  <a:pt x="0" y="49408"/>
                  <a:pt x="3175" y="55563"/>
                  <a:pt x="4762" y="61913"/>
                </a:cubicBezTo>
                <a:cubicBezTo>
                  <a:pt x="15875" y="60325"/>
                  <a:pt x="27056" y="59158"/>
                  <a:pt x="38100" y="57150"/>
                </a:cubicBezTo>
                <a:cubicBezTo>
                  <a:pt x="51263" y="54757"/>
                  <a:pt x="59191" y="51708"/>
                  <a:pt x="71437" y="47625"/>
                </a:cubicBezTo>
                <a:lnTo>
                  <a:pt x="66675" y="0"/>
                </a:ln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A6CBB-B758-4457-B749-80A114E09694}"/>
              </a:ext>
            </a:extLst>
          </p:cNvPr>
          <p:cNvSpPr/>
          <p:nvPr/>
        </p:nvSpPr>
        <p:spPr>
          <a:xfrm>
            <a:off x="8172341" y="2171616"/>
            <a:ext cx="58011" cy="39064"/>
          </a:xfrm>
          <a:custGeom>
            <a:avLst/>
            <a:gdLst>
              <a:gd name="connsiteX0" fmla="*/ 57260 w 58011"/>
              <a:gd name="connsiteY0" fmla="*/ 19134 h 39064"/>
              <a:gd name="connsiteX1" fmla="*/ 19160 w 58011"/>
              <a:gd name="connsiteY1" fmla="*/ 84 h 39064"/>
              <a:gd name="connsiteX2" fmla="*/ 4873 w 58011"/>
              <a:gd name="connsiteY2" fmla="*/ 9609 h 39064"/>
              <a:gd name="connsiteX3" fmla="*/ 110 w 58011"/>
              <a:gd name="connsiteY3" fmla="*/ 23897 h 39064"/>
              <a:gd name="connsiteX4" fmla="*/ 42973 w 58011"/>
              <a:gd name="connsiteY4" fmla="*/ 33422 h 39064"/>
              <a:gd name="connsiteX5" fmla="*/ 57260 w 58011"/>
              <a:gd name="connsiteY5" fmla="*/ 19134 h 3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011" h="39064">
                <a:moveTo>
                  <a:pt x="57260" y="19134"/>
                </a:moveTo>
                <a:cubicBezTo>
                  <a:pt x="53291" y="13578"/>
                  <a:pt x="27183" y="-1253"/>
                  <a:pt x="19160" y="84"/>
                </a:cubicBezTo>
                <a:cubicBezTo>
                  <a:pt x="13514" y="1025"/>
                  <a:pt x="9635" y="6434"/>
                  <a:pt x="4873" y="9609"/>
                </a:cubicBezTo>
                <a:cubicBezTo>
                  <a:pt x="3285" y="14372"/>
                  <a:pt x="-715" y="18945"/>
                  <a:pt x="110" y="23897"/>
                </a:cubicBezTo>
                <a:cubicBezTo>
                  <a:pt x="4322" y="49172"/>
                  <a:pt x="26601" y="35761"/>
                  <a:pt x="42973" y="33422"/>
                </a:cubicBezTo>
                <a:cubicBezTo>
                  <a:pt x="48445" y="17004"/>
                  <a:pt x="61229" y="24690"/>
                  <a:pt x="57260" y="19134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3EC8F3-D0B1-433D-8FE0-6938AD65163A}"/>
              </a:ext>
            </a:extLst>
          </p:cNvPr>
          <p:cNvSpPr/>
          <p:nvPr/>
        </p:nvSpPr>
        <p:spPr>
          <a:xfrm>
            <a:off x="8239125" y="2210983"/>
            <a:ext cx="54530" cy="64545"/>
          </a:xfrm>
          <a:custGeom>
            <a:avLst/>
            <a:gdLst>
              <a:gd name="connsiteX0" fmla="*/ 47625 w 54530"/>
              <a:gd name="connsiteY0" fmla="*/ 3581 h 64545"/>
              <a:gd name="connsiteX1" fmla="*/ 9525 w 54530"/>
              <a:gd name="connsiteY1" fmla="*/ 8343 h 64545"/>
              <a:gd name="connsiteX2" fmla="*/ 0 w 54530"/>
              <a:gd name="connsiteY2" fmla="*/ 36918 h 64545"/>
              <a:gd name="connsiteX3" fmla="*/ 52388 w 54530"/>
              <a:gd name="connsiteY3" fmla="*/ 51206 h 64545"/>
              <a:gd name="connsiteX4" fmla="*/ 47625 w 54530"/>
              <a:gd name="connsiteY4" fmla="*/ 3581 h 6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" h="64545">
                <a:moveTo>
                  <a:pt x="47625" y="3581"/>
                </a:moveTo>
                <a:cubicBezTo>
                  <a:pt x="40481" y="-3563"/>
                  <a:pt x="20010" y="1003"/>
                  <a:pt x="9525" y="8343"/>
                </a:cubicBezTo>
                <a:cubicBezTo>
                  <a:pt x="1300" y="14101"/>
                  <a:pt x="0" y="36918"/>
                  <a:pt x="0" y="36918"/>
                </a:cubicBezTo>
                <a:cubicBezTo>
                  <a:pt x="6658" y="63548"/>
                  <a:pt x="3063" y="75869"/>
                  <a:pt x="52388" y="51206"/>
                </a:cubicBezTo>
                <a:cubicBezTo>
                  <a:pt x="56394" y="49203"/>
                  <a:pt x="54769" y="10725"/>
                  <a:pt x="47625" y="3581"/>
                </a:cubicBezTo>
                <a:close/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F1D6A7-8972-469A-87D5-BEF68AB2009C}"/>
              </a:ext>
            </a:extLst>
          </p:cNvPr>
          <p:cNvSpPr txBox="1"/>
          <p:nvPr/>
        </p:nvSpPr>
        <p:spPr>
          <a:xfrm rot="18667817">
            <a:off x="8410654" y="167316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Colluvium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82E3D-AEBE-4E4B-926D-BE5DAD74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F658-01AF-42A8-920F-41B84DD3A051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84454-EB77-4F7C-B1B4-1570A864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E28FC-9E2E-4CC8-B4F8-9997681A937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6AD4E-2B9D-4EFE-A6E3-CDB7CD123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84" y="584350"/>
            <a:ext cx="6671267" cy="48229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73EBBC-4C1E-4AA9-A4F0-BD1B9783187A}"/>
              </a:ext>
            </a:extLst>
          </p:cNvPr>
          <p:cNvSpPr/>
          <p:nvPr/>
        </p:nvSpPr>
        <p:spPr>
          <a:xfrm rot="17644371">
            <a:off x="9097672" y="5643740"/>
            <a:ext cx="429552" cy="248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A1BBD27-3457-4B3F-8258-6F9B6AEE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1408672"/>
            <a:ext cx="2895600" cy="166826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079593-25A1-4123-A740-4E3085C4C41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2770"/>
          <a:ext cx="9144000" cy="64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383227867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2800" kern="1200" cap="small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method</a:t>
                      </a:r>
                      <a:endParaRPr lang="en-US" sz="2800" kern="1200" cap="small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4416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C7A8C8-62AE-48FA-B5C0-D38D723ED217}"/>
                  </a:ext>
                </a:extLst>
              </p:cNvPr>
              <p:cNvSpPr txBox="1"/>
              <p:nvPr/>
            </p:nvSpPr>
            <p:spPr>
              <a:xfrm>
                <a:off x="5369098" y="3178595"/>
                <a:ext cx="3943350" cy="1204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15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5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5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500" b="1" i="1" dirty="0">
                        <a:latin typeface="Cambria Math" panose="02040503050406030204" pitchFamily="18" charset="0"/>
                      </a:rPr>
                      <m:t>…(</m:t>
                    </m:r>
                    <m:r>
                      <a:rPr lang="en-US" sz="15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5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685800" lvl="2" algn="ctr"/>
                <a:endParaRPr lang="en-US" sz="15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𝒌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1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sz="15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5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5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𝝏</m:t>
                                  </m:r>
                                  <m:r>
                                    <a:rPr lang="en-US" sz="15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num>
                                <m:den>
                                  <m:r>
                                    <a:rPr lang="en-US" sz="15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𝝏</m:t>
                                  </m:r>
                                  <m:r>
                                    <a:rPr lang="en-US" sz="15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…(2)</m:t>
                      </m:r>
                    </m:oMath>
                  </m:oMathPara>
                </a14:m>
                <a:endParaRPr 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C7A8C8-62AE-48FA-B5C0-D38D723ED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098" y="3178595"/>
                <a:ext cx="3943350" cy="1204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80F40E-A70B-440A-AF9B-10B670E81F16}"/>
                  </a:ext>
                </a:extLst>
              </p:cNvPr>
              <p:cNvSpPr/>
              <p:nvPr/>
            </p:nvSpPr>
            <p:spPr>
              <a:xfrm>
                <a:off x="2279495" y="5142438"/>
                <a:ext cx="4009816" cy="674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80F40E-A70B-440A-AF9B-10B670E81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95" y="5142438"/>
                <a:ext cx="4009816" cy="674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C95A75-A920-403F-9C59-AB3317DA0D63}"/>
                  </a:ext>
                </a:extLst>
              </p:cNvPr>
              <p:cNvSpPr/>
              <p:nvPr/>
            </p:nvSpPr>
            <p:spPr>
              <a:xfrm>
                <a:off x="3291888" y="5909275"/>
                <a:ext cx="2997423" cy="603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IN" sz="16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IN" sz="1600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1600" i="1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1600" i="1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C95A75-A920-403F-9C59-AB3317DA0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88" y="5909275"/>
                <a:ext cx="2997423" cy="603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2B9496C-C897-4E6F-B3C2-324CB89AF44E}"/>
                  </a:ext>
                </a:extLst>
              </p:cNvPr>
              <p:cNvSpPr/>
              <p:nvPr/>
            </p:nvSpPr>
            <p:spPr>
              <a:xfrm>
                <a:off x="6634800" y="5548793"/>
                <a:ext cx="3551550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6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I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IN" sz="1600" b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6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IN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IN" sz="16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IN" sz="16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p>
                                <m:r>
                                  <a:rPr lang="en-IN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IN" sz="16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IN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IN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IN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IN" sz="1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IN" sz="16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16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I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b="1" dirty="0"/>
                  <a:t>)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2B9496C-C897-4E6F-B3C2-324CB89AF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800" y="5548793"/>
                <a:ext cx="3551550" cy="430054"/>
              </a:xfrm>
              <a:prstGeom prst="rect">
                <a:avLst/>
              </a:prstGeom>
              <a:blipFill>
                <a:blip r:embed="rId7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378398F-3247-4B86-BA41-C7F46B3E54B3}"/>
              </a:ext>
            </a:extLst>
          </p:cNvPr>
          <p:cNvSpPr/>
          <p:nvPr/>
        </p:nvSpPr>
        <p:spPr>
          <a:xfrm rot="1408825">
            <a:off x="8014376" y="4712027"/>
            <a:ext cx="304800" cy="526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663DA123-B44A-4A01-A43C-B60B1FAAA877}"/>
              </a:ext>
            </a:extLst>
          </p:cNvPr>
          <p:cNvSpPr/>
          <p:nvPr/>
        </p:nvSpPr>
        <p:spPr>
          <a:xfrm>
            <a:off x="9392121" y="1905007"/>
            <a:ext cx="1801504" cy="79232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91571 w 914400"/>
              <a:gd name="connsiteY0" fmla="*/ 0 h 1132764"/>
              <a:gd name="connsiteX1" fmla="*/ 914400 w 914400"/>
              <a:gd name="connsiteY1" fmla="*/ 218364 h 1132764"/>
              <a:gd name="connsiteX2" fmla="*/ 914400 w 914400"/>
              <a:gd name="connsiteY2" fmla="*/ 1132764 h 1132764"/>
              <a:gd name="connsiteX3" fmla="*/ 0 w 914400"/>
              <a:gd name="connsiteY3" fmla="*/ 1132764 h 1132764"/>
              <a:gd name="connsiteX4" fmla="*/ 791571 w 914400"/>
              <a:gd name="connsiteY4" fmla="*/ 0 h 1132764"/>
              <a:gd name="connsiteX0" fmla="*/ 791571 w 1201003"/>
              <a:gd name="connsiteY0" fmla="*/ 4094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791571 w 1201003"/>
              <a:gd name="connsiteY4" fmla="*/ 40944 h 1173708"/>
              <a:gd name="connsiteX0" fmla="*/ 409434 w 1201003"/>
              <a:gd name="connsiteY0" fmla="*/ 28660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34 w 1201003"/>
              <a:gd name="connsiteY4" fmla="*/ 286604 h 1173708"/>
              <a:gd name="connsiteX0" fmla="*/ 40944 w 1201003"/>
              <a:gd name="connsiteY0" fmla="*/ 368491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4 w 1201003"/>
              <a:gd name="connsiteY4" fmla="*/ 368491 h 1173708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1842448"/>
              <a:gd name="connsiteY0" fmla="*/ 27297 h 859810"/>
              <a:gd name="connsiteX1" fmla="*/ 914400 w 1842448"/>
              <a:gd name="connsiteY1" fmla="*/ 0 h 859810"/>
              <a:gd name="connsiteX2" fmla="*/ 1842448 w 1842448"/>
              <a:gd name="connsiteY2" fmla="*/ 859810 h 859810"/>
              <a:gd name="connsiteX3" fmla="*/ 0 w 1842448"/>
              <a:gd name="connsiteY3" fmla="*/ 832514 h 859810"/>
              <a:gd name="connsiteX4" fmla="*/ 40944 w 1842448"/>
              <a:gd name="connsiteY4" fmla="*/ 27297 h 859810"/>
              <a:gd name="connsiteX0" fmla="*/ 40944 w 1842448"/>
              <a:gd name="connsiteY0" fmla="*/ 0 h 832513"/>
              <a:gd name="connsiteX1" fmla="*/ 914400 w 1842448"/>
              <a:gd name="connsiteY1" fmla="*/ 40942 h 832513"/>
              <a:gd name="connsiteX2" fmla="*/ 1842448 w 1842448"/>
              <a:gd name="connsiteY2" fmla="*/ 832513 h 832513"/>
              <a:gd name="connsiteX3" fmla="*/ 0 w 1842448"/>
              <a:gd name="connsiteY3" fmla="*/ 805217 h 832513"/>
              <a:gd name="connsiteX4" fmla="*/ 40944 w 1842448"/>
              <a:gd name="connsiteY4" fmla="*/ 0 h 832513"/>
              <a:gd name="connsiteX0" fmla="*/ 40944 w 1842448"/>
              <a:gd name="connsiteY0" fmla="*/ 3936 h 836449"/>
              <a:gd name="connsiteX1" fmla="*/ 920010 w 1842448"/>
              <a:gd name="connsiteY1" fmla="*/ 0 h 836449"/>
              <a:gd name="connsiteX2" fmla="*/ 1842448 w 1842448"/>
              <a:gd name="connsiteY2" fmla="*/ 836449 h 836449"/>
              <a:gd name="connsiteX3" fmla="*/ 0 w 1842448"/>
              <a:gd name="connsiteY3" fmla="*/ 809153 h 836449"/>
              <a:gd name="connsiteX4" fmla="*/ 40944 w 1842448"/>
              <a:gd name="connsiteY4" fmla="*/ 3936 h 836449"/>
              <a:gd name="connsiteX0" fmla="*/ 0 w 1801504"/>
              <a:gd name="connsiteY0" fmla="*/ 3936 h 836449"/>
              <a:gd name="connsiteX1" fmla="*/ 879066 w 1801504"/>
              <a:gd name="connsiteY1" fmla="*/ 0 h 836449"/>
              <a:gd name="connsiteX2" fmla="*/ 1801504 w 1801504"/>
              <a:gd name="connsiteY2" fmla="*/ 836449 h 836449"/>
              <a:gd name="connsiteX3" fmla="*/ 9545 w 1801504"/>
              <a:gd name="connsiteY3" fmla="*/ 792324 h 836449"/>
              <a:gd name="connsiteX4" fmla="*/ 0 w 1801504"/>
              <a:gd name="connsiteY4" fmla="*/ 3936 h 836449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9545 w 1801504"/>
              <a:gd name="connsiteY3" fmla="*/ 792324 h 792324"/>
              <a:gd name="connsiteX4" fmla="*/ 0 w 1801504"/>
              <a:gd name="connsiteY4" fmla="*/ 3936 h 792324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3935 w 1801504"/>
              <a:gd name="connsiteY3" fmla="*/ 792324 h 792324"/>
              <a:gd name="connsiteX4" fmla="*/ 0 w 1801504"/>
              <a:gd name="connsiteY4" fmla="*/ 3936 h 7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504" h="792324">
                <a:moveTo>
                  <a:pt x="0" y="3936"/>
                </a:moveTo>
                <a:lnTo>
                  <a:pt x="879066" y="0"/>
                </a:lnTo>
                <a:lnTo>
                  <a:pt x="1801504" y="785961"/>
                </a:lnTo>
                <a:lnTo>
                  <a:pt x="3935" y="792324"/>
                </a:lnTo>
                <a:cubicBezTo>
                  <a:pt x="2623" y="529528"/>
                  <a:pt x="1312" y="266732"/>
                  <a:pt x="0" y="39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47238EF0-9842-4AAC-8C71-6BDD5B2A751C}"/>
              </a:ext>
            </a:extLst>
          </p:cNvPr>
          <p:cNvSpPr/>
          <p:nvPr/>
        </p:nvSpPr>
        <p:spPr>
          <a:xfrm rot="10800000">
            <a:off x="10349897" y="1907121"/>
            <a:ext cx="1801504" cy="79232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91571 w 914400"/>
              <a:gd name="connsiteY0" fmla="*/ 0 h 1132764"/>
              <a:gd name="connsiteX1" fmla="*/ 914400 w 914400"/>
              <a:gd name="connsiteY1" fmla="*/ 218364 h 1132764"/>
              <a:gd name="connsiteX2" fmla="*/ 914400 w 914400"/>
              <a:gd name="connsiteY2" fmla="*/ 1132764 h 1132764"/>
              <a:gd name="connsiteX3" fmla="*/ 0 w 914400"/>
              <a:gd name="connsiteY3" fmla="*/ 1132764 h 1132764"/>
              <a:gd name="connsiteX4" fmla="*/ 791571 w 914400"/>
              <a:gd name="connsiteY4" fmla="*/ 0 h 1132764"/>
              <a:gd name="connsiteX0" fmla="*/ 791571 w 1201003"/>
              <a:gd name="connsiteY0" fmla="*/ 4094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791571 w 1201003"/>
              <a:gd name="connsiteY4" fmla="*/ 40944 h 1173708"/>
              <a:gd name="connsiteX0" fmla="*/ 409434 w 1201003"/>
              <a:gd name="connsiteY0" fmla="*/ 28660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34 w 1201003"/>
              <a:gd name="connsiteY4" fmla="*/ 286604 h 1173708"/>
              <a:gd name="connsiteX0" fmla="*/ 40944 w 1201003"/>
              <a:gd name="connsiteY0" fmla="*/ 368491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4 w 1201003"/>
              <a:gd name="connsiteY4" fmla="*/ 368491 h 1173708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1842448"/>
              <a:gd name="connsiteY0" fmla="*/ 27297 h 859810"/>
              <a:gd name="connsiteX1" fmla="*/ 914400 w 1842448"/>
              <a:gd name="connsiteY1" fmla="*/ 0 h 859810"/>
              <a:gd name="connsiteX2" fmla="*/ 1842448 w 1842448"/>
              <a:gd name="connsiteY2" fmla="*/ 859810 h 859810"/>
              <a:gd name="connsiteX3" fmla="*/ 0 w 1842448"/>
              <a:gd name="connsiteY3" fmla="*/ 832514 h 859810"/>
              <a:gd name="connsiteX4" fmla="*/ 40944 w 1842448"/>
              <a:gd name="connsiteY4" fmla="*/ 27297 h 859810"/>
              <a:gd name="connsiteX0" fmla="*/ 40944 w 1842448"/>
              <a:gd name="connsiteY0" fmla="*/ 0 h 832513"/>
              <a:gd name="connsiteX1" fmla="*/ 914400 w 1842448"/>
              <a:gd name="connsiteY1" fmla="*/ 40942 h 832513"/>
              <a:gd name="connsiteX2" fmla="*/ 1842448 w 1842448"/>
              <a:gd name="connsiteY2" fmla="*/ 832513 h 832513"/>
              <a:gd name="connsiteX3" fmla="*/ 0 w 1842448"/>
              <a:gd name="connsiteY3" fmla="*/ 805217 h 832513"/>
              <a:gd name="connsiteX4" fmla="*/ 40944 w 1842448"/>
              <a:gd name="connsiteY4" fmla="*/ 0 h 832513"/>
              <a:gd name="connsiteX0" fmla="*/ 40944 w 1842448"/>
              <a:gd name="connsiteY0" fmla="*/ 3936 h 836449"/>
              <a:gd name="connsiteX1" fmla="*/ 920010 w 1842448"/>
              <a:gd name="connsiteY1" fmla="*/ 0 h 836449"/>
              <a:gd name="connsiteX2" fmla="*/ 1842448 w 1842448"/>
              <a:gd name="connsiteY2" fmla="*/ 836449 h 836449"/>
              <a:gd name="connsiteX3" fmla="*/ 0 w 1842448"/>
              <a:gd name="connsiteY3" fmla="*/ 809153 h 836449"/>
              <a:gd name="connsiteX4" fmla="*/ 40944 w 1842448"/>
              <a:gd name="connsiteY4" fmla="*/ 3936 h 836449"/>
              <a:gd name="connsiteX0" fmla="*/ 0 w 1801504"/>
              <a:gd name="connsiteY0" fmla="*/ 3936 h 836449"/>
              <a:gd name="connsiteX1" fmla="*/ 879066 w 1801504"/>
              <a:gd name="connsiteY1" fmla="*/ 0 h 836449"/>
              <a:gd name="connsiteX2" fmla="*/ 1801504 w 1801504"/>
              <a:gd name="connsiteY2" fmla="*/ 836449 h 836449"/>
              <a:gd name="connsiteX3" fmla="*/ 9545 w 1801504"/>
              <a:gd name="connsiteY3" fmla="*/ 792324 h 836449"/>
              <a:gd name="connsiteX4" fmla="*/ 0 w 1801504"/>
              <a:gd name="connsiteY4" fmla="*/ 3936 h 836449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9545 w 1801504"/>
              <a:gd name="connsiteY3" fmla="*/ 792324 h 792324"/>
              <a:gd name="connsiteX4" fmla="*/ 0 w 1801504"/>
              <a:gd name="connsiteY4" fmla="*/ 3936 h 792324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3935 w 1801504"/>
              <a:gd name="connsiteY3" fmla="*/ 792324 h 792324"/>
              <a:gd name="connsiteX4" fmla="*/ 0 w 1801504"/>
              <a:gd name="connsiteY4" fmla="*/ 3936 h 7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504" h="792324">
                <a:moveTo>
                  <a:pt x="0" y="3936"/>
                </a:moveTo>
                <a:lnTo>
                  <a:pt x="879066" y="0"/>
                </a:lnTo>
                <a:lnTo>
                  <a:pt x="1801504" y="785961"/>
                </a:lnTo>
                <a:lnTo>
                  <a:pt x="3935" y="792324"/>
                </a:lnTo>
                <a:cubicBezTo>
                  <a:pt x="2623" y="529528"/>
                  <a:pt x="1312" y="266732"/>
                  <a:pt x="0" y="393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EDCC0-D1EC-4FEC-80BB-B6E87EA84229}"/>
              </a:ext>
            </a:extLst>
          </p:cNvPr>
          <p:cNvSpPr txBox="1"/>
          <p:nvPr/>
        </p:nvSpPr>
        <p:spPr>
          <a:xfrm>
            <a:off x="9621089" y="2179717"/>
            <a:ext cx="794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Foot Wall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E2BB4D-2DBD-402A-8E8D-FC4E4B9AB5AC}"/>
              </a:ext>
            </a:extLst>
          </p:cNvPr>
          <p:cNvSpPr txBox="1"/>
          <p:nvPr/>
        </p:nvSpPr>
        <p:spPr>
          <a:xfrm>
            <a:off x="10796432" y="1873917"/>
            <a:ext cx="103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Hanging Wall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6C902B0-3E0B-4E31-AA31-69D6AC68FDD9}"/>
              </a:ext>
            </a:extLst>
          </p:cNvPr>
          <p:cNvSpPr/>
          <p:nvPr/>
        </p:nvSpPr>
        <p:spPr>
          <a:xfrm rot="21359157">
            <a:off x="10424023" y="2157015"/>
            <a:ext cx="230237" cy="212686"/>
          </a:xfrm>
          <a:custGeom>
            <a:avLst/>
            <a:gdLst>
              <a:gd name="connsiteX0" fmla="*/ 0 w 312314"/>
              <a:gd name="connsiteY0" fmla="*/ 0 h 249550"/>
              <a:gd name="connsiteX1" fmla="*/ 271305 w 312314"/>
              <a:gd name="connsiteY1" fmla="*/ 226088 h 249550"/>
              <a:gd name="connsiteX2" fmla="*/ 306474 w 312314"/>
              <a:gd name="connsiteY2" fmla="*/ 231112 h 249550"/>
              <a:gd name="connsiteX0" fmla="*/ 0 w 274646"/>
              <a:gd name="connsiteY0" fmla="*/ 0 h 258224"/>
              <a:gd name="connsiteX1" fmla="*/ 271305 w 274646"/>
              <a:gd name="connsiteY1" fmla="*/ 226088 h 258224"/>
              <a:gd name="connsiteX2" fmla="*/ 155749 w 274646"/>
              <a:gd name="connsiteY2" fmla="*/ 246184 h 258224"/>
              <a:gd name="connsiteX0" fmla="*/ 0 w 304237"/>
              <a:gd name="connsiteY0" fmla="*/ 0 h 283199"/>
              <a:gd name="connsiteX1" fmla="*/ 301450 w 304237"/>
              <a:gd name="connsiteY1" fmla="*/ 266281 h 283199"/>
              <a:gd name="connsiteX2" fmla="*/ 155749 w 304237"/>
              <a:gd name="connsiteY2" fmla="*/ 246184 h 283199"/>
              <a:gd name="connsiteX0" fmla="*/ 0 w 328236"/>
              <a:gd name="connsiteY0" fmla="*/ 0 h 303214"/>
              <a:gd name="connsiteX1" fmla="*/ 301450 w 328236"/>
              <a:gd name="connsiteY1" fmla="*/ 266281 h 303214"/>
              <a:gd name="connsiteX2" fmla="*/ 155749 w 328236"/>
              <a:gd name="connsiteY2" fmla="*/ 246184 h 30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236" h="303214">
                <a:moveTo>
                  <a:pt x="0" y="0"/>
                </a:moveTo>
                <a:cubicBezTo>
                  <a:pt x="110113" y="93784"/>
                  <a:pt x="195105" y="180032"/>
                  <a:pt x="301450" y="266281"/>
                </a:cubicBezTo>
                <a:cubicBezTo>
                  <a:pt x="407795" y="352530"/>
                  <a:pt x="163704" y="262931"/>
                  <a:pt x="155749" y="2461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BE1B068-9864-4ED0-9D59-3F3589DE3FC4}"/>
              </a:ext>
            </a:extLst>
          </p:cNvPr>
          <p:cNvSpPr/>
          <p:nvPr/>
        </p:nvSpPr>
        <p:spPr>
          <a:xfrm rot="10630362">
            <a:off x="10561091" y="2015553"/>
            <a:ext cx="230237" cy="212686"/>
          </a:xfrm>
          <a:custGeom>
            <a:avLst/>
            <a:gdLst>
              <a:gd name="connsiteX0" fmla="*/ 0 w 312314"/>
              <a:gd name="connsiteY0" fmla="*/ 0 h 249550"/>
              <a:gd name="connsiteX1" fmla="*/ 271305 w 312314"/>
              <a:gd name="connsiteY1" fmla="*/ 226088 h 249550"/>
              <a:gd name="connsiteX2" fmla="*/ 306474 w 312314"/>
              <a:gd name="connsiteY2" fmla="*/ 231112 h 249550"/>
              <a:gd name="connsiteX0" fmla="*/ 0 w 274646"/>
              <a:gd name="connsiteY0" fmla="*/ 0 h 258224"/>
              <a:gd name="connsiteX1" fmla="*/ 271305 w 274646"/>
              <a:gd name="connsiteY1" fmla="*/ 226088 h 258224"/>
              <a:gd name="connsiteX2" fmla="*/ 155749 w 274646"/>
              <a:gd name="connsiteY2" fmla="*/ 246184 h 258224"/>
              <a:gd name="connsiteX0" fmla="*/ 0 w 304237"/>
              <a:gd name="connsiteY0" fmla="*/ 0 h 283199"/>
              <a:gd name="connsiteX1" fmla="*/ 301450 w 304237"/>
              <a:gd name="connsiteY1" fmla="*/ 266281 h 283199"/>
              <a:gd name="connsiteX2" fmla="*/ 155749 w 304237"/>
              <a:gd name="connsiteY2" fmla="*/ 246184 h 283199"/>
              <a:gd name="connsiteX0" fmla="*/ 0 w 328236"/>
              <a:gd name="connsiteY0" fmla="*/ 0 h 303214"/>
              <a:gd name="connsiteX1" fmla="*/ 301450 w 328236"/>
              <a:gd name="connsiteY1" fmla="*/ 266281 h 303214"/>
              <a:gd name="connsiteX2" fmla="*/ 155749 w 328236"/>
              <a:gd name="connsiteY2" fmla="*/ 246184 h 30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236" h="303214">
                <a:moveTo>
                  <a:pt x="0" y="0"/>
                </a:moveTo>
                <a:cubicBezTo>
                  <a:pt x="110113" y="93784"/>
                  <a:pt x="195105" y="180032"/>
                  <a:pt x="301450" y="266281"/>
                </a:cubicBezTo>
                <a:cubicBezTo>
                  <a:pt x="407795" y="352530"/>
                  <a:pt x="163704" y="262931"/>
                  <a:pt x="155749" y="246184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EB20CD-7DCC-4916-8E0D-27C2CDC13649}"/>
              </a:ext>
            </a:extLst>
          </p:cNvPr>
          <p:cNvCxnSpPr>
            <a:cxnSpLocks/>
          </p:cNvCxnSpPr>
          <p:nvPr/>
        </p:nvCxnSpPr>
        <p:spPr>
          <a:xfrm>
            <a:off x="9774628" y="1537185"/>
            <a:ext cx="0" cy="33673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3C8F3D-0C26-42C0-B608-FCF44F0E53D1}"/>
              </a:ext>
            </a:extLst>
          </p:cNvPr>
          <p:cNvSpPr txBox="1"/>
          <p:nvPr/>
        </p:nvSpPr>
        <p:spPr>
          <a:xfrm>
            <a:off x="9421437" y="1498876"/>
            <a:ext cx="30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U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1.11111E-6 0.00023 C -0.0007 -0.00116 -0.00139 -0.00232 -0.00208 -0.00324 C -0.00278 -0.00417 -0.00417 -0.0051 -0.00417 -0.00486 C -0.0059 -0.00834 -0.00486 -0.00741 -0.0066 -0.0088 C -0.00764 -0.01088 -0.00781 -0.01181 -0.00903 -0.01297 C -0.00938 -0.01343 -0.00972 -0.01366 -0.01007 -0.01389 C -0.01076 -0.01667 -0.0099 -0.01412 -0.01146 -0.01621 C -0.01181 -0.01667 -0.01198 -0.01736 -0.01215 -0.0176 C -0.0125 -0.01806 -0.01302 -0.01829 -0.0132 -0.01852 C -0.01667 -0.02246 -0.01233 -0.01783 -0.01493 -0.0213 C -0.01528 -0.02176 -0.0158 -0.02199 -0.01597 -0.02223 C -0.01667 -0.02315 -0.01806 -0.02547 -0.0191 -0.02593 C -0.01962 -0.02639 -0.02014 -0.02639 -0.02049 -0.02639 L -0.02361 -0.02917 L -0.02465 -0.0301 L -0.0257 -0.03102 C -0.02778 -0.03496 -0.02448 -0.02894 -0.02847 -0.03426 C -0.02882 -0.03473 -0.02917 -0.03542 -0.02951 -0.03565 L -0.03264 -0.03843 C -0.03299 -0.03889 -0.03351 -0.03912 -0.03368 -0.03935 C -0.03403 -0.03982 -0.03438 -0.04051 -0.03472 -0.04074 C -0.03507 -0.04121 -0.03542 -0.04121 -0.03576 -0.04121 C -0.03663 -0.04445 -0.03559 -0.04098 -0.03715 -0.04352 C -0.03785 -0.04445 -0.0382 -0.04537 -0.03854 -0.0463 C -0.03889 -0.04676 -0.03889 -0.04746 -0.03924 -0.04769 C -0.04063 -0.04885 -0.04011 -0.04815 -0.04063 -0.04954 L -0.04063 -0.04931 " pathEditMode="relative" rAng="0" ptsTypes="AAAAAAAAAAAAAAAAAAAAAAAAAA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 animBg="1"/>
      <p:bldP spid="18" grpId="0" animBg="1"/>
      <p:bldP spid="18" grpId="1" animBg="1"/>
      <p:bldP spid="19" grpId="0"/>
      <p:bldP spid="20" grpId="0"/>
      <p:bldP spid="21" grpId="0" animBg="1"/>
      <p:bldP spid="22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65891-1D46-4AD4-B0F7-C0EB233A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2448-BA82-41BC-8868-E7C693F2DEB5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C0959-882D-47E7-9686-01230722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A30D-F074-49C4-8D2A-65EBACA53D38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13928-2B18-4481-8304-B65FD99501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5"/>
          <a:stretch/>
        </p:blipFill>
        <p:spPr>
          <a:xfrm>
            <a:off x="-46258" y="2050676"/>
            <a:ext cx="3723860" cy="1865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8C88D-BAC8-43A1-AA86-771DAFD2E2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61" y="1263141"/>
            <a:ext cx="5852172" cy="164592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127B57-FFEA-4842-8992-9B29E6984383}"/>
              </a:ext>
            </a:extLst>
          </p:cNvPr>
          <p:cNvCxnSpPr>
            <a:cxnSpLocks/>
          </p:cNvCxnSpPr>
          <p:nvPr/>
        </p:nvCxnSpPr>
        <p:spPr>
          <a:xfrm>
            <a:off x="8444425" y="949729"/>
            <a:ext cx="0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734450-B4F0-4027-ACFE-022B2E4D2858}"/>
              </a:ext>
            </a:extLst>
          </p:cNvPr>
          <p:cNvCxnSpPr>
            <a:cxnSpLocks/>
          </p:cNvCxnSpPr>
          <p:nvPr/>
        </p:nvCxnSpPr>
        <p:spPr>
          <a:xfrm>
            <a:off x="7775190" y="958341"/>
            <a:ext cx="0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9DF71DA-85FF-45EC-AAF4-FBC8784945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76" y="2671331"/>
            <a:ext cx="3038729" cy="239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06F4A3-95AA-490D-B2ED-3D699BE92AF3}"/>
                  </a:ext>
                </a:extLst>
              </p:cNvPr>
              <p:cNvSpPr txBox="1"/>
              <p:nvPr/>
            </p:nvSpPr>
            <p:spPr>
              <a:xfrm>
                <a:off x="8719577" y="3948937"/>
                <a:ext cx="2525246" cy="560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N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𝑘𝑃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IN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06F4A3-95AA-490D-B2ED-3D699BE92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577" y="3948937"/>
                <a:ext cx="2525246" cy="5600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480129-A8FC-4836-B33D-272351E5165C}"/>
                  </a:ext>
                </a:extLst>
              </p:cNvPr>
              <p:cNvSpPr/>
              <p:nvPr/>
            </p:nvSpPr>
            <p:spPr>
              <a:xfrm>
                <a:off x="9366471" y="796198"/>
                <a:ext cx="2444323" cy="603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IN" sz="1600" b="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𝐴𝑈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480129-A8FC-4836-B33D-272351E51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471" y="796198"/>
                <a:ext cx="2444323" cy="603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843D9C-CFD9-460C-9B57-C79232F65934}"/>
                  </a:ext>
                </a:extLst>
              </p:cNvPr>
              <p:cNvSpPr txBox="1"/>
              <p:nvPr/>
            </p:nvSpPr>
            <p:spPr>
              <a:xfrm>
                <a:off x="120317" y="1104602"/>
                <a:ext cx="27097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16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IN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𝑈𝑎</m:t>
                          </m:r>
                        </m:e>
                      </m:d>
                      <m:r>
                        <a:rPr lang="en-IN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IN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𝐸𝑎</m:t>
                          </m:r>
                        </m:e>
                      </m:d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843D9C-CFD9-460C-9B57-C79232F65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17" y="1104602"/>
                <a:ext cx="270974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26BA50-4A26-4A6B-AFE7-AAB72661F95B}"/>
                  </a:ext>
                </a:extLst>
              </p:cNvPr>
              <p:cNvSpPr txBox="1"/>
              <p:nvPr/>
            </p:nvSpPr>
            <p:spPr>
              <a:xfrm>
                <a:off x="-810810" y="1426749"/>
                <a:ext cx="4572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i="1">
                    <a:solidFill>
                      <a:srgbClr val="836967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26BA50-4A26-4A6B-AFE7-AAB72661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0810" y="1426749"/>
                <a:ext cx="4572000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6D3E1D-34D8-42DB-BB3F-8FD0DA358109}"/>
                  </a:ext>
                </a:extLst>
              </p:cNvPr>
              <p:cNvSpPr txBox="1"/>
              <p:nvPr/>
            </p:nvSpPr>
            <p:spPr>
              <a:xfrm>
                <a:off x="-810810" y="1705221"/>
                <a:ext cx="4572000" cy="383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i="1">
                    <a:solidFill>
                      <a:srgbClr val="836967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6D3E1D-34D8-42DB-BB3F-8FD0DA358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0810" y="1705221"/>
                <a:ext cx="4572000" cy="383054"/>
              </a:xfrm>
              <a:prstGeom prst="rect">
                <a:avLst/>
              </a:prstGeom>
              <a:blipFill>
                <a:blip r:embed="rId9"/>
                <a:stretch>
                  <a:fillRect t="-84127" b="-1174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28ACEB7-51DA-4AFA-AFD7-A5B5862C5198}"/>
              </a:ext>
            </a:extLst>
          </p:cNvPr>
          <p:cNvSpPr txBox="1"/>
          <p:nvPr/>
        </p:nvSpPr>
        <p:spPr>
          <a:xfrm>
            <a:off x="3872425" y="3028628"/>
            <a:ext cx="4572000" cy="2031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r>
              <a:rPr lang="en-US" dirty="0"/>
              <a:t>Order of magnitude difference in theoretical response time based on rock type</a:t>
            </a:r>
          </a:p>
          <a:p>
            <a:r>
              <a:rPr lang="en-US" dirty="0"/>
              <a:t>Two main phase of uplift or accelerated denudation record, at ~15 Ma and ~6-7 Ma</a:t>
            </a:r>
          </a:p>
          <a:p>
            <a:r>
              <a:rPr lang="en-IN" dirty="0"/>
              <a:t>Supports denudation driven flexural isostasy theory as the major mode of uplift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3126AFC-4F69-47A5-90DB-3081C7AD86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192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Landscape response to passive tectonics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90CF91-1F29-4E4D-8E4A-83D2F0488468}"/>
              </a:ext>
            </a:extLst>
          </p:cNvPr>
          <p:cNvSpPr/>
          <p:nvPr/>
        </p:nvSpPr>
        <p:spPr>
          <a:xfrm>
            <a:off x="933157" y="5470358"/>
            <a:ext cx="4407830" cy="885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Contribution</a:t>
            </a:r>
          </a:p>
          <a:p>
            <a:r>
              <a:rPr lang="en-US" sz="1600" dirty="0"/>
              <a:t>Ideation, Design of methodology, Software development, data analysis, writing original draft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9BBE7B-2AF5-4569-B5D9-745A883E0CBE}"/>
              </a:ext>
            </a:extLst>
          </p:cNvPr>
          <p:cNvSpPr/>
          <p:nvPr/>
        </p:nvSpPr>
        <p:spPr>
          <a:xfrm>
            <a:off x="6598698" y="5324937"/>
            <a:ext cx="4407830" cy="1038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Innovation</a:t>
            </a:r>
          </a:p>
          <a:p>
            <a:r>
              <a:rPr lang="en-US" sz="1600" dirty="0"/>
              <a:t>Development of computer program for river profile inversion, independent estimate of erodibility from hypsometric analysis</a:t>
            </a:r>
          </a:p>
        </p:txBody>
      </p:sp>
    </p:spTree>
    <p:extLst>
      <p:ext uri="{BB962C8B-B14F-4D97-AF65-F5344CB8AC3E}">
        <p14:creationId xmlns:p14="http://schemas.microsoft.com/office/powerpoint/2010/main" val="326769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/>
        </p:nvSpPr>
        <p:spPr>
          <a:xfrm>
            <a:off x="1488170" y="3268925"/>
            <a:ext cx="2607421" cy="394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1. DEM Elevation Values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4733846" y="3244026"/>
            <a:ext cx="2159534" cy="43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2. Flow Direction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7554652" y="3223663"/>
            <a:ext cx="2748457" cy="40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3. Flow Accumulation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10284323" y="2460692"/>
            <a:ext cx="1736400" cy="1462920"/>
            <a:chOff x="5029200" y="4495800"/>
            <a:chExt cx="1736400" cy="1462920"/>
          </a:xfrm>
        </p:grpSpPr>
        <p:graphicFrame>
          <p:nvGraphicFramePr>
            <p:cNvPr id="274" name="Google Shape;274;p36"/>
            <p:cNvGraphicFramePr/>
            <p:nvPr/>
          </p:nvGraphicFramePr>
          <p:xfrm>
            <a:off x="5029200" y="4495800"/>
            <a:ext cx="1736400" cy="146292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788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788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88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8764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32</a:t>
                        </a:r>
                        <a:endParaRPr sz="16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64</a:t>
                        </a:r>
                        <a:endParaRPr sz="16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128</a:t>
                        </a:r>
                        <a:endParaRPr sz="16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764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16</a:t>
                        </a:r>
                        <a:endParaRPr sz="16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  <a:endParaRPr sz="16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764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8</a:t>
                        </a:r>
                        <a:endParaRPr sz="16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</a:t>
                        </a:r>
                        <a:endParaRPr sz="16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</a:t>
                        </a:r>
                        <a:endParaRPr sz="16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cxnSp>
          <p:nvCxnSpPr>
            <p:cNvPr id="275" name="Google Shape;275;p36"/>
            <p:cNvCxnSpPr/>
            <p:nvPr/>
          </p:nvCxnSpPr>
          <p:spPr>
            <a:xfrm>
              <a:off x="5936250" y="5231067"/>
              <a:ext cx="451850" cy="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6" name="Google Shape;276;p36"/>
            <p:cNvCxnSpPr/>
            <p:nvPr/>
          </p:nvCxnSpPr>
          <p:spPr>
            <a:xfrm>
              <a:off x="5891858" y="5269667"/>
              <a:ext cx="0" cy="375483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7" name="Google Shape;277;p36"/>
            <p:cNvCxnSpPr/>
            <p:nvPr/>
          </p:nvCxnSpPr>
          <p:spPr>
            <a:xfrm flipH="1">
              <a:off x="5458167" y="5263617"/>
              <a:ext cx="399402" cy="329822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8" name="Google Shape;278;p36"/>
            <p:cNvCxnSpPr/>
            <p:nvPr/>
          </p:nvCxnSpPr>
          <p:spPr>
            <a:xfrm flipH="1">
              <a:off x="5432425" y="5241300"/>
              <a:ext cx="393342" cy="0"/>
            </a:xfrm>
            <a:prstGeom prst="straightConnector1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9" name="Google Shape;279;p36"/>
            <p:cNvCxnSpPr/>
            <p:nvPr/>
          </p:nvCxnSpPr>
          <p:spPr>
            <a:xfrm>
              <a:off x="5926149" y="5263617"/>
              <a:ext cx="410764" cy="329822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0" name="Google Shape;280;p36"/>
            <p:cNvCxnSpPr/>
            <p:nvPr/>
          </p:nvCxnSpPr>
          <p:spPr>
            <a:xfrm flipV="1">
              <a:off x="5926149" y="4842482"/>
              <a:ext cx="410764" cy="363385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1" name="Google Shape;281;p36"/>
            <p:cNvCxnSpPr/>
            <p:nvPr/>
          </p:nvCxnSpPr>
          <p:spPr>
            <a:xfrm flipV="1">
              <a:off x="5891858" y="4815196"/>
              <a:ext cx="0" cy="37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2" name="Google Shape;282;p36"/>
            <p:cNvCxnSpPr/>
            <p:nvPr/>
          </p:nvCxnSpPr>
          <p:spPr>
            <a:xfrm flipH="1" flipV="1">
              <a:off x="5458167" y="4839435"/>
              <a:ext cx="399401" cy="366432"/>
            </a:xfrm>
            <a:prstGeom prst="straightConnector1">
              <a:avLst/>
            </a:prstGeom>
            <a:noFill/>
            <a:ln w="9525" cap="flat" cmpd="sng">
              <a:solidFill>
                <a:srgbClr val="6AA84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83" name="Google Shape;283;p36"/>
          <p:cNvSpPr txBox="1"/>
          <p:nvPr/>
        </p:nvSpPr>
        <p:spPr>
          <a:xfrm>
            <a:off x="10259746" y="3881215"/>
            <a:ext cx="1768465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D8 algorithm: </a:t>
            </a:r>
          </a:p>
          <a:p>
            <a:pPr algn="ctr"/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flow direction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roup 223"/>
          <p:cNvGrpSpPr/>
          <p:nvPr/>
        </p:nvGrpSpPr>
        <p:grpSpPr>
          <a:xfrm>
            <a:off x="1624517" y="1073824"/>
            <a:ext cx="2293035" cy="2231848"/>
            <a:chOff x="922893" y="762563"/>
            <a:chExt cx="2293035" cy="2231848"/>
          </a:xfrm>
        </p:grpSpPr>
        <p:graphicFrame>
          <p:nvGraphicFramePr>
            <p:cNvPr id="243" name="Google Shape;243;p36"/>
            <p:cNvGraphicFramePr/>
            <p:nvPr/>
          </p:nvGraphicFramePr>
          <p:xfrm>
            <a:off x="922893" y="787083"/>
            <a:ext cx="2279870" cy="220632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45597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5597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597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5597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5597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44126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67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56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49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46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50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4126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53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44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37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38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48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4126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58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55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22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31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24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4126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61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47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21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16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19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4126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53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34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12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11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12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pic>
          <p:nvPicPr>
            <p:cNvPr id="284" name="Google Shape;284;p36"/>
            <p:cNvPicPr preferRelativeResize="0"/>
            <p:nvPr/>
          </p:nvPicPr>
          <p:blipFill rotWithShape="1">
            <a:blip r:embed="rId3">
              <a:alphaModFix amt="50000"/>
            </a:blip>
            <a:srcRect l="12448" t="7083" r="12560" b="10842"/>
            <a:stretch/>
          </p:blipFill>
          <p:spPr>
            <a:xfrm>
              <a:off x="929276" y="762563"/>
              <a:ext cx="2286652" cy="22318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roup 225"/>
          <p:cNvGrpSpPr/>
          <p:nvPr/>
        </p:nvGrpSpPr>
        <p:grpSpPr>
          <a:xfrm>
            <a:off x="7797374" y="1075223"/>
            <a:ext cx="2129335" cy="2203064"/>
            <a:chOff x="6867390" y="839554"/>
            <a:chExt cx="2129335" cy="2203064"/>
          </a:xfrm>
        </p:grpSpPr>
        <p:graphicFrame>
          <p:nvGraphicFramePr>
            <p:cNvPr id="118" name="Google Shape;245;p36"/>
            <p:cNvGraphicFramePr/>
            <p:nvPr/>
          </p:nvGraphicFramePr>
          <p:xfrm>
            <a:off x="6867390" y="839554"/>
            <a:ext cx="2129335" cy="220034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42586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258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258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2586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2586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463952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40552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59257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11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40552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15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6027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24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228" name="Rectangle 227"/>
            <p:cNvSpPr/>
            <p:nvPr/>
          </p:nvSpPr>
          <p:spPr>
            <a:xfrm>
              <a:off x="7724055" y="2646272"/>
              <a:ext cx="414817" cy="396346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2" name="Slide Number Placeholder 23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1400" b="1" smtClean="0">
                <a:solidFill>
                  <a:schemeClr val="tx1"/>
                </a:solidFill>
              </a:rPr>
              <a:pPr/>
              <a:t>7</a:t>
            </a:fld>
            <a:r>
              <a:rPr lang="en" sz="1400" b="1" dirty="0">
                <a:solidFill>
                  <a:schemeClr val="tx1"/>
                </a:solidFill>
              </a:rPr>
              <a:t>/48</a:t>
            </a:r>
          </a:p>
        </p:txBody>
      </p:sp>
      <p:grpSp>
        <p:nvGrpSpPr>
          <p:cNvPr id="227" name="Group 226"/>
          <p:cNvGrpSpPr/>
          <p:nvPr/>
        </p:nvGrpSpPr>
        <p:grpSpPr>
          <a:xfrm>
            <a:off x="4780408" y="1097744"/>
            <a:ext cx="2149069" cy="2207928"/>
            <a:chOff x="5062795" y="1097744"/>
            <a:chExt cx="2149069" cy="2207928"/>
          </a:xfrm>
        </p:grpSpPr>
        <p:grpSp>
          <p:nvGrpSpPr>
            <p:cNvPr id="31" name="Group 30"/>
            <p:cNvGrpSpPr/>
            <p:nvPr/>
          </p:nvGrpSpPr>
          <p:grpSpPr>
            <a:xfrm>
              <a:off x="5062795" y="1097744"/>
              <a:ext cx="2149069" cy="2207928"/>
              <a:chOff x="3218149" y="785482"/>
              <a:chExt cx="2143150" cy="2207928"/>
            </a:xfrm>
          </p:grpSpPr>
          <p:graphicFrame>
            <p:nvGraphicFramePr>
              <p:cNvPr id="244" name="Google Shape;244;p36"/>
              <p:cNvGraphicFramePr/>
              <p:nvPr/>
            </p:nvGraphicFramePr>
            <p:xfrm>
              <a:off x="3218149" y="787573"/>
              <a:ext cx="2143150" cy="2201936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4498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7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298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298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298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238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238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238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238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241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  <p:cxnSp>
            <p:nvCxnSpPr>
              <p:cNvPr id="248" name="Google Shape;248;p36"/>
              <p:cNvCxnSpPr/>
              <p:nvPr/>
            </p:nvCxnSpPr>
            <p:spPr>
              <a:xfrm>
                <a:off x="3218613" y="787083"/>
                <a:ext cx="442010" cy="44735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9" name="Google Shape;249;p36"/>
              <p:cNvCxnSpPr/>
              <p:nvPr/>
            </p:nvCxnSpPr>
            <p:spPr>
              <a:xfrm>
                <a:off x="3664722" y="786901"/>
                <a:ext cx="407822" cy="4470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0" name="Google Shape;250;p36"/>
              <p:cNvCxnSpPr/>
              <p:nvPr/>
            </p:nvCxnSpPr>
            <p:spPr>
              <a:xfrm>
                <a:off x="3665731" y="1238963"/>
                <a:ext cx="420478" cy="453865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1" name="Google Shape;251;p36"/>
              <p:cNvCxnSpPr/>
              <p:nvPr/>
            </p:nvCxnSpPr>
            <p:spPr>
              <a:xfrm>
                <a:off x="4086209" y="1699343"/>
                <a:ext cx="418474" cy="439333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2" name="Google Shape;252;p36"/>
              <p:cNvCxnSpPr/>
              <p:nvPr/>
            </p:nvCxnSpPr>
            <p:spPr>
              <a:xfrm>
                <a:off x="3225072" y="2149884"/>
                <a:ext cx="435551" cy="4471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3" name="Google Shape;253;p36"/>
              <p:cNvCxnSpPr/>
              <p:nvPr/>
            </p:nvCxnSpPr>
            <p:spPr>
              <a:xfrm>
                <a:off x="4283005" y="785482"/>
                <a:ext cx="0" cy="44844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5" name="Google Shape;255;p36"/>
              <p:cNvCxnSpPr/>
              <p:nvPr/>
            </p:nvCxnSpPr>
            <p:spPr>
              <a:xfrm>
                <a:off x="5144251" y="1238963"/>
                <a:ext cx="0" cy="45386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2" name="Google Shape;262;p36"/>
              <p:cNvCxnSpPr/>
              <p:nvPr/>
            </p:nvCxnSpPr>
            <p:spPr>
              <a:xfrm flipH="1">
                <a:off x="4939946" y="786061"/>
                <a:ext cx="416902" cy="44528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3" name="Google Shape;263;p36"/>
              <p:cNvCxnSpPr/>
              <p:nvPr/>
            </p:nvCxnSpPr>
            <p:spPr>
              <a:xfrm flipH="1">
                <a:off x="4934452" y="1693914"/>
                <a:ext cx="418152" cy="44562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4" name="Google Shape;264;p36"/>
              <p:cNvCxnSpPr/>
              <p:nvPr/>
            </p:nvCxnSpPr>
            <p:spPr>
              <a:xfrm flipH="1">
                <a:off x="4506425" y="1241114"/>
                <a:ext cx="433523" cy="44560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5" name="Google Shape;265;p36"/>
              <p:cNvCxnSpPr/>
              <p:nvPr/>
            </p:nvCxnSpPr>
            <p:spPr>
              <a:xfrm>
                <a:off x="3224839" y="1468376"/>
                <a:ext cx="45463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1" name="Google Shape;271;p36"/>
              <p:cNvCxnSpPr/>
              <p:nvPr/>
            </p:nvCxnSpPr>
            <p:spPr>
              <a:xfrm flipV="1">
                <a:off x="3224705" y="1692828"/>
                <a:ext cx="444611" cy="4458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2" name="Google Shape;272;p36"/>
              <p:cNvCxnSpPr/>
              <p:nvPr/>
            </p:nvCxnSpPr>
            <p:spPr>
              <a:xfrm flipH="1">
                <a:off x="4928691" y="2788225"/>
                <a:ext cx="43260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8" name="Google Shape;253;p36"/>
              <p:cNvCxnSpPr/>
              <p:nvPr/>
            </p:nvCxnSpPr>
            <p:spPr>
              <a:xfrm>
                <a:off x="4284265" y="1238963"/>
                <a:ext cx="0" cy="45386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9" name="Google Shape;253;p36"/>
              <p:cNvCxnSpPr/>
              <p:nvPr/>
            </p:nvCxnSpPr>
            <p:spPr>
              <a:xfrm>
                <a:off x="4711758" y="789708"/>
                <a:ext cx="0" cy="444214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7" name="Google Shape;265;p36"/>
              <p:cNvCxnSpPr/>
              <p:nvPr/>
            </p:nvCxnSpPr>
            <p:spPr>
              <a:xfrm>
                <a:off x="3669316" y="1914003"/>
                <a:ext cx="41689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9" name="Google Shape;265;p36"/>
              <p:cNvCxnSpPr/>
              <p:nvPr/>
            </p:nvCxnSpPr>
            <p:spPr>
              <a:xfrm>
                <a:off x="3660623" y="2373474"/>
                <a:ext cx="42558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0" name="Google Shape;265;p36"/>
              <p:cNvCxnSpPr/>
              <p:nvPr/>
            </p:nvCxnSpPr>
            <p:spPr>
              <a:xfrm>
                <a:off x="3647229" y="2792836"/>
                <a:ext cx="438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1" name="Google Shape;265;p36"/>
              <p:cNvCxnSpPr/>
              <p:nvPr/>
            </p:nvCxnSpPr>
            <p:spPr>
              <a:xfrm>
                <a:off x="4072544" y="2787827"/>
                <a:ext cx="43213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3" name="Google Shape;265;p36"/>
              <p:cNvCxnSpPr/>
              <p:nvPr/>
            </p:nvCxnSpPr>
            <p:spPr>
              <a:xfrm>
                <a:off x="3224705" y="2792836"/>
                <a:ext cx="45477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5" name="Google Shape;253;p36"/>
              <p:cNvCxnSpPr/>
              <p:nvPr/>
            </p:nvCxnSpPr>
            <p:spPr>
              <a:xfrm>
                <a:off x="4714035" y="1689893"/>
                <a:ext cx="0" cy="448783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6" name="Google Shape;253;p36"/>
              <p:cNvCxnSpPr/>
              <p:nvPr/>
            </p:nvCxnSpPr>
            <p:spPr>
              <a:xfrm>
                <a:off x="4712778" y="2148431"/>
                <a:ext cx="0" cy="455666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7" name="Google Shape;253;p36"/>
              <p:cNvCxnSpPr/>
              <p:nvPr/>
            </p:nvCxnSpPr>
            <p:spPr>
              <a:xfrm>
                <a:off x="4711758" y="2604097"/>
                <a:ext cx="0" cy="389313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9" name="Google Shape;253;p36"/>
              <p:cNvCxnSpPr/>
              <p:nvPr/>
            </p:nvCxnSpPr>
            <p:spPr>
              <a:xfrm>
                <a:off x="4287750" y="2148431"/>
                <a:ext cx="0" cy="455666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0" name="Google Shape;253;p36"/>
              <p:cNvCxnSpPr/>
              <p:nvPr/>
            </p:nvCxnSpPr>
            <p:spPr>
              <a:xfrm>
                <a:off x="5144251" y="2138676"/>
                <a:ext cx="0" cy="4654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84" name="Rectangle 83"/>
            <p:cNvSpPr/>
            <p:nvPr/>
          </p:nvSpPr>
          <p:spPr>
            <a:xfrm>
              <a:off x="5066270" y="2454876"/>
              <a:ext cx="436606" cy="448962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517875" y="2453829"/>
              <a:ext cx="396893" cy="445890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926152" y="2460692"/>
              <a:ext cx="421102" cy="443145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068007" y="2915046"/>
              <a:ext cx="443107" cy="384208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519796" y="2912292"/>
              <a:ext cx="403210" cy="382843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8" name="Google Shape;245;p36"/>
          <p:cNvGraphicFramePr/>
          <p:nvPr/>
        </p:nvGraphicFramePr>
        <p:xfrm>
          <a:off x="7803808" y="3810081"/>
          <a:ext cx="2129335" cy="2200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9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5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1" name="Rectangle 100"/>
          <p:cNvSpPr/>
          <p:nvPr/>
        </p:nvSpPr>
        <p:spPr>
          <a:xfrm>
            <a:off x="8235080" y="4280790"/>
            <a:ext cx="415237" cy="4296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660386" y="4282440"/>
            <a:ext cx="414291" cy="4279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9091124" y="4283702"/>
            <a:ext cx="410569" cy="4267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661246" y="4718900"/>
            <a:ext cx="416268" cy="4457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9090162" y="5184568"/>
            <a:ext cx="410684" cy="4203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9088682" y="5621053"/>
            <a:ext cx="410684" cy="38321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235080" y="5621053"/>
            <a:ext cx="410684" cy="38321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661246" y="5621053"/>
            <a:ext cx="410684" cy="38321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809975" y="3813113"/>
            <a:ext cx="415237" cy="456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235510" y="3813114"/>
            <a:ext cx="413519" cy="4531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8664077" y="3816024"/>
            <a:ext cx="410606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088721" y="3816024"/>
            <a:ext cx="415512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9513365" y="3816024"/>
            <a:ext cx="414078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10945" y="4280020"/>
            <a:ext cx="415830" cy="428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9513365" y="4280020"/>
            <a:ext cx="415830" cy="428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809975" y="4718900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235080" y="4718900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9088520" y="4718900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9513233" y="4721440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811114" y="5176391"/>
            <a:ext cx="414098" cy="4319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8235080" y="5176391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662331" y="5176391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9513233" y="5177166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7809975" y="5618661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9513233" y="5621053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lowchart: Connector 232"/>
          <p:cNvSpPr/>
          <p:nvPr/>
        </p:nvSpPr>
        <p:spPr>
          <a:xfrm>
            <a:off x="9218993" y="5741194"/>
            <a:ext cx="140833" cy="14083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5-Point Star 233"/>
          <p:cNvSpPr/>
          <p:nvPr/>
        </p:nvSpPr>
        <p:spPr>
          <a:xfrm>
            <a:off x="9196116" y="4396080"/>
            <a:ext cx="200583" cy="200583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273;p36"/>
          <p:cNvSpPr txBox="1"/>
          <p:nvPr/>
        </p:nvSpPr>
        <p:spPr>
          <a:xfrm>
            <a:off x="7554652" y="5925968"/>
            <a:ext cx="2748457" cy="40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4. Network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9" name="Google Shape;245;p36"/>
          <p:cNvGraphicFramePr/>
          <p:nvPr/>
        </p:nvGraphicFramePr>
        <p:xfrm>
          <a:off x="4821390" y="3826793"/>
          <a:ext cx="2129335" cy="2200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9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5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0" name="Rectangle 129"/>
          <p:cNvSpPr/>
          <p:nvPr/>
        </p:nvSpPr>
        <p:spPr>
          <a:xfrm>
            <a:off x="5252662" y="4297502"/>
            <a:ext cx="415237" cy="42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5677968" y="4299152"/>
            <a:ext cx="414291" cy="427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108706" y="4300414"/>
            <a:ext cx="410569" cy="426732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678828" y="4735612"/>
            <a:ext cx="416268" cy="445767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107744" y="5201280"/>
            <a:ext cx="410684" cy="420366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106264" y="5637765"/>
            <a:ext cx="410684" cy="383211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5252662" y="5637765"/>
            <a:ext cx="410684" cy="383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5678828" y="5637765"/>
            <a:ext cx="410684" cy="383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4827557" y="3829825"/>
            <a:ext cx="415237" cy="456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5253092" y="3829826"/>
            <a:ext cx="413519" cy="4531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5681659" y="3832736"/>
            <a:ext cx="410606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6106303" y="3832736"/>
            <a:ext cx="415512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6530947" y="3832736"/>
            <a:ext cx="414078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828527" y="4296732"/>
            <a:ext cx="415830" cy="428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530947" y="4296732"/>
            <a:ext cx="415830" cy="428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827557" y="4735612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5252662" y="4735612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106102" y="4735612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6530815" y="4738152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4828696" y="5193103"/>
            <a:ext cx="414098" cy="4319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5252662" y="5193103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5679913" y="5193103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530815" y="5193878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827557" y="5635373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6530815" y="5637765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/>
          <p:cNvSpPr/>
          <p:nvPr/>
        </p:nvSpPr>
        <p:spPr>
          <a:xfrm>
            <a:off x="6236575" y="5757906"/>
            <a:ext cx="140833" cy="14083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5-Point Star 155"/>
          <p:cNvSpPr/>
          <p:nvPr/>
        </p:nvSpPr>
        <p:spPr>
          <a:xfrm>
            <a:off x="6213698" y="4412792"/>
            <a:ext cx="200583" cy="200583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5250251" y="5632498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5678696" y="5635373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5252069" y="4293830"/>
            <a:ext cx="415830" cy="4316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5674618" y="4296732"/>
            <a:ext cx="415830" cy="428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1" name="Chart 160"/>
          <p:cNvGraphicFramePr>
            <a:graphicFrameLocks/>
          </p:cNvGraphicFramePr>
          <p:nvPr/>
        </p:nvGraphicFramePr>
        <p:xfrm>
          <a:off x="770350" y="3847815"/>
          <a:ext cx="3571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62" name="Google Shape;264;p36"/>
          <p:cNvCxnSpPr/>
          <p:nvPr/>
        </p:nvCxnSpPr>
        <p:spPr>
          <a:xfrm flipH="1">
            <a:off x="5880402" y="4508166"/>
            <a:ext cx="434720" cy="445608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264;p36"/>
          <p:cNvCxnSpPr/>
          <p:nvPr/>
        </p:nvCxnSpPr>
        <p:spPr>
          <a:xfrm>
            <a:off x="5879675" y="4960892"/>
            <a:ext cx="434314" cy="445553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264;p36"/>
          <p:cNvCxnSpPr/>
          <p:nvPr/>
        </p:nvCxnSpPr>
        <p:spPr>
          <a:xfrm rot="18900000" flipH="1">
            <a:off x="6089416" y="5486929"/>
            <a:ext cx="434720" cy="445608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273;p36"/>
          <p:cNvSpPr txBox="1"/>
          <p:nvPr/>
        </p:nvSpPr>
        <p:spPr>
          <a:xfrm>
            <a:off x="4439384" y="5938141"/>
            <a:ext cx="2748457" cy="40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5. Least Cost Path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273;p36"/>
          <p:cNvSpPr txBox="1"/>
          <p:nvPr/>
        </p:nvSpPr>
        <p:spPr>
          <a:xfrm>
            <a:off x="1635461" y="4294046"/>
            <a:ext cx="2748457" cy="40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6. Long Profile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itle 1"/>
          <p:cNvSpPr txBox="1">
            <a:spLocks/>
          </p:cNvSpPr>
          <p:nvPr/>
        </p:nvSpPr>
        <p:spPr>
          <a:xfrm>
            <a:off x="0" y="97515"/>
            <a:ext cx="12192000" cy="9196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to obtain Long Profile of a river </a:t>
            </a:r>
          </a:p>
        </p:txBody>
      </p:sp>
    </p:spTree>
    <p:extLst>
      <p:ext uri="{BB962C8B-B14F-4D97-AF65-F5344CB8AC3E}">
        <p14:creationId xmlns:p14="http://schemas.microsoft.com/office/powerpoint/2010/main" val="353518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E602-8063-49A7-85F6-680E5D5B9A2D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77866" y="6415565"/>
            <a:ext cx="2743200" cy="365125"/>
          </a:xfrm>
        </p:spPr>
        <p:txBody>
          <a:bodyPr/>
          <a:lstStyle/>
          <a:p>
            <a:fld id="{007F18D0-C9C6-48D0-8C38-03E1CBF2DE8C}" type="slidenum">
              <a:rPr lang="en-IN" sz="1400" b="1" smtClean="0">
                <a:solidFill>
                  <a:schemeClr val="tx1"/>
                </a:solidFill>
              </a:rPr>
              <a:t>8</a:t>
            </a:fld>
            <a:r>
              <a:rPr lang="en-IN" sz="1400" b="1" dirty="0">
                <a:solidFill>
                  <a:schemeClr val="tx1"/>
                </a:solidFill>
              </a:rPr>
              <a:t>/48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-26"/>
          <a:stretch/>
        </p:blipFill>
        <p:spPr>
          <a:xfrm>
            <a:off x="4191856" y="684134"/>
            <a:ext cx="7699310" cy="568404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82193"/>
            <a:ext cx="12192000" cy="77267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profile and normalized steepness index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2331" y="949652"/>
                <a:ext cx="3979525" cy="5484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66700" indent="-266700" algn="just"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River long profiles are excellent markers of tectonics when active structures run across it.</a:t>
                </a:r>
              </a:p>
              <a:p>
                <a:pPr marL="854850" indent="-854850" algn="just">
                  <a:buFont typeface="Arial" panose="020B0604020202020204" pitchFamily="34" charset="0"/>
                  <a:buChar char="•"/>
                </a:pP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66700" indent="-266700" algn="just"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 conditions of homogeneous lithology, climate and a spatially uniform uplift, the changes in slope </a:t>
                </a:r>
                <a:r>
                  <a:rPr lang="en-I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(S) </a:t>
                </a: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river reach in response to uplift </a:t>
                </a:r>
                <a:r>
                  <a:rPr lang="en-I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(U) </a:t>
                </a: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any point of time leads to an increase in erosive capacity of the steepened reach called knickpoint (KP).</a:t>
                </a:r>
              </a:p>
              <a:p>
                <a:pPr marL="854850" indent="-854850" algn="just">
                  <a:buFont typeface="Arial" panose="020B0604020202020204" pitchFamily="34" charset="0"/>
                  <a:buChar char="•"/>
                </a:pP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66700" indent="-266700" algn="just"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Assuming no diffusion, uplift signals are preserved in the form of KP in the river long profile (LP).</a:t>
                </a:r>
              </a:p>
              <a:p>
                <a:pPr marL="854850" indent="-854850" algn="just">
                  <a:buFont typeface="Arial" panose="020B0604020202020204" pitchFamily="34" charset="0"/>
                  <a:buChar char="•"/>
                </a:pP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66700" indent="-266700" algn="just"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LP inversion technique by Pritchard et al. (2009) is based on the analytical solution of the widely used stream power incision model: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1" y="949652"/>
                <a:ext cx="3979525" cy="5484963"/>
              </a:xfrm>
              <a:prstGeom prst="rect">
                <a:avLst/>
              </a:prstGeom>
              <a:blipFill rotWithShape="0">
                <a:blip r:embed="rId4"/>
                <a:stretch>
                  <a:fillRect l="-613" t="-333" r="-7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32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220" name="TextBox 4"/>
          <p:cNvSpPr txBox="1">
            <a:spLocks noChangeArrowheads="1"/>
          </p:cNvSpPr>
          <p:nvPr/>
        </p:nvSpPr>
        <p:spPr bwMode="auto">
          <a:xfrm>
            <a:off x="1524000" y="6212115"/>
            <a:ext cx="3657600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Supervisor: Dr. Vikrant Jain</a:t>
            </a:r>
          </a:p>
        </p:txBody>
      </p:sp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7010400" y="5502890"/>
            <a:ext cx="3657600" cy="123110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Presented By: </a:t>
            </a:r>
          </a:p>
          <a:p>
            <a:r>
              <a:rPr lang="en-US" sz="2000" b="1" dirty="0"/>
              <a:t>Rahul Kumar Kaushal</a:t>
            </a:r>
          </a:p>
          <a:p>
            <a:r>
              <a:rPr lang="en-US" dirty="0"/>
              <a:t>PhD scholar </a:t>
            </a:r>
          </a:p>
          <a:p>
            <a:r>
              <a:rPr lang="en-US" dirty="0"/>
              <a:t>Earth Sciences</a:t>
            </a:r>
          </a:p>
        </p:txBody>
      </p:sp>
      <p:pic>
        <p:nvPicPr>
          <p:cNvPr id="9" name="Picture 8" descr="G:\My Document and Desktop\My Documnets\IITGN logo GIF.g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0"/>
            <a:ext cx="12192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1762760" y="704950"/>
            <a:ext cx="8763000" cy="1828800"/>
          </a:xfrm>
        </p:spPr>
        <p:txBody>
          <a:bodyPr rtlCol="0">
            <a:noAutofit/>
          </a:bodyPr>
          <a:lstStyle/>
          <a:p>
            <a:pPr>
              <a:defRPr/>
            </a:pP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Morphotectonic variability along the Nahan Salient, NW Himalaya and its control on landscape evolution pattern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572CEBDF-CBF4-8EAD-FB7C-08889C4A824E}"/>
              </a:ext>
            </a:extLst>
          </p:cNvPr>
          <p:cNvGrpSpPr/>
          <p:nvPr/>
        </p:nvGrpSpPr>
        <p:grpSpPr>
          <a:xfrm>
            <a:off x="647682" y="899160"/>
            <a:ext cx="8026816" cy="5334000"/>
            <a:chOff x="457200" y="990600"/>
            <a:chExt cx="8026816" cy="5334000"/>
          </a:xfrm>
        </p:grpSpPr>
        <p:pic>
          <p:nvPicPr>
            <p:cNvPr id="5" name="Picture 6" descr="E:\Rahul research_ work\Field Photographs\field pic_DST\DSC02977.JPG">
              <a:extLst>
                <a:ext uri="{FF2B5EF4-FFF2-40B4-BE49-F238E27FC236}">
                  <a16:creationId xmlns:a16="http://schemas.microsoft.com/office/drawing/2014/main" id="{7337833C-1F98-BB8F-3E9A-9C20ABC6F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" y="990600"/>
              <a:ext cx="8026816" cy="533400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BD690-5D68-9194-C802-D81A1C9B7AAA}"/>
                </a:ext>
              </a:extLst>
            </p:cNvPr>
            <p:cNvSpPr txBox="1"/>
            <p:nvPr/>
          </p:nvSpPr>
          <p:spPr>
            <a:xfrm>
              <a:off x="7543800" y="1371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</a:t>
              </a:r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C37248-DE12-3ABC-63B4-F4ACBF41A481}"/>
                </a:ext>
              </a:extLst>
            </p:cNvPr>
            <p:cNvSpPr txBox="1"/>
            <p:nvPr/>
          </p:nvSpPr>
          <p:spPr>
            <a:xfrm>
              <a:off x="1066800" y="12954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</a:t>
              </a:r>
              <a:endParaRPr lang="en-IN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6912AE1-6102-D169-3993-D667C9A7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052" y="1300047"/>
            <a:ext cx="4186239" cy="175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8FD20D-4522-3F62-8BD1-1D2A7FEBC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430" y="3584983"/>
            <a:ext cx="3522215" cy="2097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991</Words>
  <Application>Microsoft Office PowerPoint</Application>
  <PresentationFormat>Widescreen</PresentationFormat>
  <Paragraphs>278</Paragraphs>
  <Slides>21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ＭＳ Ｐゴシック</vt:lpstr>
      <vt:lpstr>Aptos</vt:lpstr>
      <vt:lpstr>Arial</vt:lpstr>
      <vt:lpstr>Calibri</vt:lpstr>
      <vt:lpstr>Calibri Light</vt:lpstr>
      <vt:lpstr>Cambria Math</vt:lpstr>
      <vt:lpstr>Helvetica</vt:lpstr>
      <vt:lpstr>Palatino Linotype</vt:lpstr>
      <vt:lpstr>Times</vt:lpstr>
      <vt:lpstr>Times New Roman</vt:lpstr>
      <vt:lpstr>Wingdings</vt:lpstr>
      <vt:lpstr>Office Theme</vt:lpstr>
      <vt:lpstr>Equation</vt:lpstr>
      <vt:lpstr>Python in Geosciences</vt:lpstr>
      <vt:lpstr>Example slide of a fluvial landscape</vt:lpstr>
      <vt:lpstr>Parametrization of fluvial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Morphotectonic variability along the Nahan Salient, NW Himalaya and its control on landscape evolution pattern </vt:lpstr>
      <vt:lpstr>PowerPoint Presentation</vt:lpstr>
      <vt:lpstr>Landscape Evolution Model</vt:lpstr>
      <vt:lpstr>What governs the process – response interaction??</vt:lpstr>
      <vt:lpstr>PowerPoint Presentation</vt:lpstr>
      <vt:lpstr>‘D8 Algorithm’ for Drainage</vt:lpstr>
      <vt:lpstr>PowerPoint Presentation</vt:lpstr>
      <vt:lpstr>PowerPoint Presentation</vt:lpstr>
      <vt:lpstr>PowerPoint Presentation</vt:lpstr>
      <vt:lpstr>Landscape evolution modeling</vt:lpstr>
      <vt:lpstr>Few geomorphic markers and indices</vt:lpstr>
      <vt:lpstr>Inversion of river profiles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Sonam S</dc:creator>
  <cp:lastModifiedBy>Ramendra Sahoo</cp:lastModifiedBy>
  <cp:revision>4</cp:revision>
  <dcterms:created xsi:type="dcterms:W3CDTF">2025-01-10T01:26:51Z</dcterms:created>
  <dcterms:modified xsi:type="dcterms:W3CDTF">2025-01-10T04:51:33Z</dcterms:modified>
</cp:coreProperties>
</file>